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1"/>
  </p:notesMasterIdLst>
  <p:handoutMasterIdLst>
    <p:handoutMasterId r:id="rId32"/>
  </p:handoutMasterIdLst>
  <p:sldIdLst>
    <p:sldId id="256" r:id="rId2"/>
    <p:sldId id="917" r:id="rId3"/>
    <p:sldId id="806" r:id="rId4"/>
    <p:sldId id="725" r:id="rId5"/>
    <p:sldId id="913" r:id="rId6"/>
    <p:sldId id="914" r:id="rId7"/>
    <p:sldId id="920" r:id="rId8"/>
    <p:sldId id="921" r:id="rId9"/>
    <p:sldId id="922" r:id="rId10"/>
    <p:sldId id="923" r:id="rId11"/>
    <p:sldId id="924" r:id="rId12"/>
    <p:sldId id="655" r:id="rId13"/>
    <p:sldId id="408" r:id="rId14"/>
    <p:sldId id="787" r:id="rId15"/>
    <p:sldId id="702" r:id="rId16"/>
    <p:sldId id="793" r:id="rId17"/>
    <p:sldId id="794" r:id="rId18"/>
    <p:sldId id="797" r:id="rId19"/>
    <p:sldId id="259" r:id="rId20"/>
    <p:sldId id="799" r:id="rId21"/>
    <p:sldId id="800" r:id="rId22"/>
    <p:sldId id="795" r:id="rId23"/>
    <p:sldId id="796" r:id="rId24"/>
    <p:sldId id="708" r:id="rId25"/>
    <p:sldId id="737" r:id="rId26"/>
    <p:sldId id="707" r:id="rId27"/>
    <p:sldId id="736" r:id="rId28"/>
    <p:sldId id="427" r:id="rId29"/>
    <p:sldId id="801" r:id="rId30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35"/>
    <a:srgbClr val="B3C33C"/>
    <a:srgbClr val="B2CB7F"/>
    <a:srgbClr val="9AC869"/>
    <a:srgbClr val="E5DFED"/>
    <a:srgbClr val="1F84CA"/>
    <a:srgbClr val="0C0D0D"/>
    <a:srgbClr val="0070C0"/>
    <a:srgbClr val="86BA28"/>
    <a:srgbClr val="8FD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8912" autoAdjust="0"/>
  </p:normalViewPr>
  <p:slideViewPr>
    <p:cSldViewPr>
      <p:cViewPr varScale="1">
        <p:scale>
          <a:sx n="69" d="100"/>
          <a:sy n="69" d="100"/>
        </p:scale>
        <p:origin x="2076" y="66"/>
      </p:cViewPr>
      <p:guideLst>
        <p:guide orient="horz" pos="2391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08"/>
    </p:cViewPr>
  </p:sorterViewPr>
  <p:notesViewPr>
    <p:cSldViewPr>
      <p:cViewPr>
        <p:scale>
          <a:sx n="100" d="100"/>
          <a:sy n="100" d="100"/>
        </p:scale>
        <p:origin x="296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32247-CA96-4413-B5A2-FCF7BDBD0BEC}" type="doc">
      <dgm:prSet loTypeId="urn:microsoft.com/office/officeart/2005/8/layout/cycle4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B9055E-5355-4E3E-91E2-72FA7887952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rgbClr val="080808"/>
              </a:solidFill>
            </a:rPr>
            <a:t>Toxic</a:t>
          </a:r>
        </a:p>
      </dgm:t>
    </dgm:pt>
    <dgm:pt modelId="{79D39E31-FD4D-42DA-9858-B4C5464C1E81}" type="parTrans" cxnId="{61DBE9FA-2D63-4106-9E1A-4C8C0CCEFF87}">
      <dgm:prSet/>
      <dgm:spPr/>
      <dgm:t>
        <a:bodyPr/>
        <a:lstStyle/>
        <a:p>
          <a:endParaRPr lang="en-US"/>
        </a:p>
      </dgm:t>
    </dgm:pt>
    <dgm:pt modelId="{96FC7D62-3455-4651-A01A-040D44E7345E}" type="sibTrans" cxnId="{61DBE9FA-2D63-4106-9E1A-4C8C0CCEFF87}">
      <dgm:prSet/>
      <dgm:spPr/>
      <dgm:t>
        <a:bodyPr/>
        <a:lstStyle/>
        <a:p>
          <a:endParaRPr lang="en-US"/>
        </a:p>
      </dgm:t>
    </dgm:pt>
    <dgm:pt modelId="{008C77C1-AFB2-4072-9A2F-BD75D287D88A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ACEFFA55-A375-405E-A980-5A0E40ED4DA1}" type="parTrans" cxnId="{9D1BA640-A61C-46C4-A915-7FA1AE328934}">
      <dgm:prSet/>
      <dgm:spPr/>
      <dgm:t>
        <a:bodyPr/>
        <a:lstStyle/>
        <a:p>
          <a:endParaRPr lang="en-US"/>
        </a:p>
      </dgm:t>
    </dgm:pt>
    <dgm:pt modelId="{43405C58-4CD4-44C8-AE53-A87D7469F51D}" type="sibTrans" cxnId="{9D1BA640-A61C-46C4-A915-7FA1AE328934}">
      <dgm:prSet/>
      <dgm:spPr/>
      <dgm:t>
        <a:bodyPr/>
        <a:lstStyle/>
        <a:p>
          <a:endParaRPr lang="en-US"/>
        </a:p>
      </dgm:t>
    </dgm:pt>
    <dgm:pt modelId="{142575FA-0CC2-42D5-A16A-EFE521F484C4}">
      <dgm:prSet phldrT="[Text]"/>
      <dgm:spPr>
        <a:solidFill>
          <a:srgbClr val="00CC66"/>
        </a:solidFill>
      </dgm:spPr>
      <dgm:t>
        <a:bodyPr/>
        <a:lstStyle/>
        <a:p>
          <a:r>
            <a:rPr lang="en-US" b="1" dirty="0">
              <a:solidFill>
                <a:srgbClr val="080808"/>
              </a:solidFill>
            </a:rPr>
            <a:t>Tolerated</a:t>
          </a:r>
        </a:p>
      </dgm:t>
    </dgm:pt>
    <dgm:pt modelId="{458C6532-DFBE-4E81-86C4-88B50C7E5754}" type="parTrans" cxnId="{F5916DC6-08CE-46D9-976F-2ADD50DC9FEB}">
      <dgm:prSet/>
      <dgm:spPr/>
      <dgm:t>
        <a:bodyPr/>
        <a:lstStyle/>
        <a:p>
          <a:endParaRPr lang="en-US"/>
        </a:p>
      </dgm:t>
    </dgm:pt>
    <dgm:pt modelId="{6FB6E556-C5FA-402C-93C1-D5D4D0A97ACE}" type="sibTrans" cxnId="{F5916DC6-08CE-46D9-976F-2ADD50DC9FEB}">
      <dgm:prSet/>
      <dgm:spPr/>
      <dgm:t>
        <a:bodyPr/>
        <a:lstStyle/>
        <a:p>
          <a:endParaRPr lang="en-US"/>
        </a:p>
      </dgm:t>
    </dgm:pt>
    <dgm:pt modelId="{7C039839-1B0D-4006-9F89-B1236B90C719}">
      <dgm:prSet phldrT="[Text]"/>
      <dgm:spPr>
        <a:ln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77303F40-26EA-4295-A267-A1C57BB37C83}" type="parTrans" cxnId="{7820ECD6-D074-40CA-8024-3A572D7986DE}">
      <dgm:prSet/>
      <dgm:spPr/>
      <dgm:t>
        <a:bodyPr/>
        <a:lstStyle/>
        <a:p>
          <a:endParaRPr lang="en-US"/>
        </a:p>
      </dgm:t>
    </dgm:pt>
    <dgm:pt modelId="{6467DA62-00F7-43DD-B144-26070634DF76}" type="sibTrans" cxnId="{7820ECD6-D074-40CA-8024-3A572D7986DE}">
      <dgm:prSet/>
      <dgm:spPr/>
      <dgm:t>
        <a:bodyPr/>
        <a:lstStyle/>
        <a:p>
          <a:endParaRPr lang="en-US"/>
        </a:p>
      </dgm:t>
    </dgm:pt>
    <dgm:pt modelId="{14D127E3-366A-4847-B108-554DB62FF2D2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rgbClr val="080808"/>
              </a:solidFill>
            </a:rPr>
            <a:t>Healing</a:t>
          </a:r>
        </a:p>
      </dgm:t>
    </dgm:pt>
    <dgm:pt modelId="{BADF9FC4-FA85-4E1C-BEE6-E9F01E24CD22}" type="parTrans" cxnId="{0696A25F-6212-4C44-9366-269E76CD3B31}">
      <dgm:prSet/>
      <dgm:spPr/>
      <dgm:t>
        <a:bodyPr/>
        <a:lstStyle/>
        <a:p>
          <a:endParaRPr lang="en-US"/>
        </a:p>
      </dgm:t>
    </dgm:pt>
    <dgm:pt modelId="{AB839C46-3F5D-466C-A283-DC65C065FF77}" type="sibTrans" cxnId="{0696A25F-6212-4C44-9366-269E76CD3B31}">
      <dgm:prSet/>
      <dgm:spPr/>
      <dgm:t>
        <a:bodyPr/>
        <a:lstStyle/>
        <a:p>
          <a:endParaRPr lang="en-US"/>
        </a:p>
      </dgm:t>
    </dgm:pt>
    <dgm:pt modelId="{92AA85E6-36AF-40DF-9443-7397123ECBB6}">
      <dgm:prSet phldrT="[Text]"/>
      <dgm:spPr>
        <a:ln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5C6AC36C-E73C-4E45-BA84-5067AC69CB90}" type="parTrans" cxnId="{5ABB89BC-22E1-4760-81C4-F5071B9EFE6B}">
      <dgm:prSet/>
      <dgm:spPr/>
      <dgm:t>
        <a:bodyPr/>
        <a:lstStyle/>
        <a:p>
          <a:endParaRPr lang="en-US"/>
        </a:p>
      </dgm:t>
    </dgm:pt>
    <dgm:pt modelId="{C4439BA3-BF1A-40AC-812D-D8A060AE4506}" type="sibTrans" cxnId="{5ABB89BC-22E1-4760-81C4-F5071B9EFE6B}">
      <dgm:prSet/>
      <dgm:spPr/>
      <dgm:t>
        <a:bodyPr/>
        <a:lstStyle/>
        <a:p>
          <a:endParaRPr lang="en-US"/>
        </a:p>
      </dgm:t>
    </dgm:pt>
    <dgm:pt modelId="{7B3C4B87-E26C-420A-8B45-162BF57C82C2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>
              <a:solidFill>
                <a:srgbClr val="080808"/>
              </a:solidFill>
            </a:rPr>
            <a:t>Supportive</a:t>
          </a:r>
        </a:p>
      </dgm:t>
    </dgm:pt>
    <dgm:pt modelId="{BE23A21E-FFF1-45DA-A5F5-13918FFB3257}" type="parTrans" cxnId="{2272BB86-E1DE-4E15-B91D-619FB25E8B5E}">
      <dgm:prSet/>
      <dgm:spPr/>
      <dgm:t>
        <a:bodyPr/>
        <a:lstStyle/>
        <a:p>
          <a:endParaRPr lang="en-US"/>
        </a:p>
      </dgm:t>
    </dgm:pt>
    <dgm:pt modelId="{BE33C040-3F3F-45CF-A7EB-06D9E2A96631}" type="sibTrans" cxnId="{2272BB86-E1DE-4E15-B91D-619FB25E8B5E}">
      <dgm:prSet/>
      <dgm:spPr/>
      <dgm:t>
        <a:bodyPr/>
        <a:lstStyle/>
        <a:p>
          <a:endParaRPr lang="en-US"/>
        </a:p>
      </dgm:t>
    </dgm:pt>
    <dgm:pt modelId="{F3620F92-A06C-4759-B718-1D0E5AA08F15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748E11ED-CF01-4B3D-8FA0-E174648410C4}" type="parTrans" cxnId="{E5706C5E-9834-4ABE-BC9F-E0CEF795A9CA}">
      <dgm:prSet/>
      <dgm:spPr/>
      <dgm:t>
        <a:bodyPr/>
        <a:lstStyle/>
        <a:p>
          <a:endParaRPr lang="en-US"/>
        </a:p>
      </dgm:t>
    </dgm:pt>
    <dgm:pt modelId="{9CE38F79-BBCC-4F4C-917D-AB5C8FE1120D}" type="sibTrans" cxnId="{E5706C5E-9834-4ABE-BC9F-E0CEF795A9CA}">
      <dgm:prSet/>
      <dgm:spPr/>
      <dgm:t>
        <a:bodyPr/>
        <a:lstStyle/>
        <a:p>
          <a:endParaRPr lang="en-US"/>
        </a:p>
      </dgm:t>
    </dgm:pt>
    <dgm:pt modelId="{D5CE55EB-D8E0-4EAB-9D6D-E6D097360087}" type="pres">
      <dgm:prSet presAssocID="{FA732247-CA96-4413-B5A2-FCF7BDBD0B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FBBFD8A-AAAC-4E8D-B739-B70A703E04BF}" type="pres">
      <dgm:prSet presAssocID="{FA732247-CA96-4413-B5A2-FCF7BDBD0BEC}" presName="children" presStyleCnt="0"/>
      <dgm:spPr/>
    </dgm:pt>
    <dgm:pt modelId="{FDBACF87-90DA-4753-8BFD-CFA5F0D91954}" type="pres">
      <dgm:prSet presAssocID="{FA732247-CA96-4413-B5A2-FCF7BDBD0BEC}" presName="child1group" presStyleCnt="0"/>
      <dgm:spPr/>
    </dgm:pt>
    <dgm:pt modelId="{101AD881-DE50-4CA8-9104-459586041535}" type="pres">
      <dgm:prSet presAssocID="{FA732247-CA96-4413-B5A2-FCF7BDBD0BEC}" presName="child1" presStyleLbl="bgAcc1" presStyleIdx="0" presStyleCnt="4" custScaleX="141646" custScaleY="137645" custLinFactNeighborX="-9774" custLinFactNeighborY="21831"/>
      <dgm:spPr/>
    </dgm:pt>
    <dgm:pt modelId="{702230D1-58E3-4D70-B71F-B53AB8B76EFA}" type="pres">
      <dgm:prSet presAssocID="{FA732247-CA96-4413-B5A2-FCF7BDBD0BEC}" presName="child1Text" presStyleLbl="bgAcc1" presStyleIdx="0" presStyleCnt="4">
        <dgm:presLayoutVars>
          <dgm:bulletEnabled val="1"/>
        </dgm:presLayoutVars>
      </dgm:prSet>
      <dgm:spPr/>
    </dgm:pt>
    <dgm:pt modelId="{11AAFC65-B29D-426C-B285-72CD5AD7E2C1}" type="pres">
      <dgm:prSet presAssocID="{FA732247-CA96-4413-B5A2-FCF7BDBD0BEC}" presName="child2group" presStyleCnt="0"/>
      <dgm:spPr/>
    </dgm:pt>
    <dgm:pt modelId="{C7C8D06C-8EBB-4508-8A8C-BE772E375866}" type="pres">
      <dgm:prSet presAssocID="{FA732247-CA96-4413-B5A2-FCF7BDBD0BEC}" presName="child2" presStyleLbl="bgAcc1" presStyleIdx="1" presStyleCnt="4" custScaleX="136433" custScaleY="143656" custLinFactNeighborX="11689" custLinFactNeighborY="19935"/>
      <dgm:spPr/>
    </dgm:pt>
    <dgm:pt modelId="{B27305A1-5CB9-4B08-9398-0799513592F9}" type="pres">
      <dgm:prSet presAssocID="{FA732247-CA96-4413-B5A2-FCF7BDBD0BEC}" presName="child2Text" presStyleLbl="bgAcc1" presStyleIdx="1" presStyleCnt="4">
        <dgm:presLayoutVars>
          <dgm:bulletEnabled val="1"/>
        </dgm:presLayoutVars>
      </dgm:prSet>
      <dgm:spPr/>
    </dgm:pt>
    <dgm:pt modelId="{43CB4144-C100-4BFD-B330-5BF48F69C9BA}" type="pres">
      <dgm:prSet presAssocID="{FA732247-CA96-4413-B5A2-FCF7BDBD0BEC}" presName="child3group" presStyleCnt="0"/>
      <dgm:spPr/>
    </dgm:pt>
    <dgm:pt modelId="{44DE9A91-4D76-4C05-8D78-76D49D8B7C4B}" type="pres">
      <dgm:prSet presAssocID="{FA732247-CA96-4413-B5A2-FCF7BDBD0BEC}" presName="child3" presStyleLbl="bgAcc1" presStyleIdx="2" presStyleCnt="4" custScaleX="127345" custScaleY="140516" custLinFactNeighborX="12895" custLinFactNeighborY="-29936"/>
      <dgm:spPr/>
    </dgm:pt>
    <dgm:pt modelId="{AF8A2744-ABB1-469A-969B-FA0D6E11511B}" type="pres">
      <dgm:prSet presAssocID="{FA732247-CA96-4413-B5A2-FCF7BDBD0BEC}" presName="child3Text" presStyleLbl="bgAcc1" presStyleIdx="2" presStyleCnt="4">
        <dgm:presLayoutVars>
          <dgm:bulletEnabled val="1"/>
        </dgm:presLayoutVars>
      </dgm:prSet>
      <dgm:spPr/>
    </dgm:pt>
    <dgm:pt modelId="{60461E85-7366-45B0-9AB7-C1DA0D9FAE76}" type="pres">
      <dgm:prSet presAssocID="{FA732247-CA96-4413-B5A2-FCF7BDBD0BEC}" presName="child4group" presStyleCnt="0"/>
      <dgm:spPr/>
    </dgm:pt>
    <dgm:pt modelId="{C9159D1F-36B1-45CC-A0D8-D3E2818A76D0}" type="pres">
      <dgm:prSet presAssocID="{FA732247-CA96-4413-B5A2-FCF7BDBD0BEC}" presName="child4" presStyleLbl="bgAcc1" presStyleIdx="3" presStyleCnt="4" custScaleX="141087" custScaleY="124589" custLinFactNeighborX="-6753" custLinFactNeighborY="-32387"/>
      <dgm:spPr/>
    </dgm:pt>
    <dgm:pt modelId="{8890CFD9-5FF9-4371-8448-3A6D8FD4186F}" type="pres">
      <dgm:prSet presAssocID="{FA732247-CA96-4413-B5A2-FCF7BDBD0BEC}" presName="child4Text" presStyleLbl="bgAcc1" presStyleIdx="3" presStyleCnt="4">
        <dgm:presLayoutVars>
          <dgm:bulletEnabled val="1"/>
        </dgm:presLayoutVars>
      </dgm:prSet>
      <dgm:spPr/>
    </dgm:pt>
    <dgm:pt modelId="{2421C4B1-6AEE-4CCF-958A-4981B736BE2F}" type="pres">
      <dgm:prSet presAssocID="{FA732247-CA96-4413-B5A2-FCF7BDBD0BEC}" presName="childPlaceholder" presStyleCnt="0"/>
      <dgm:spPr/>
    </dgm:pt>
    <dgm:pt modelId="{F8FA66DE-C82E-428B-9FA0-C468DB7C9670}" type="pres">
      <dgm:prSet presAssocID="{FA732247-CA96-4413-B5A2-FCF7BDBD0BEC}" presName="circle" presStyleCnt="0"/>
      <dgm:spPr/>
    </dgm:pt>
    <dgm:pt modelId="{268B7734-20D0-4136-9FB1-3FC417A90C64}" type="pres">
      <dgm:prSet presAssocID="{FA732247-CA96-4413-B5A2-FCF7BDBD0BE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5C8ED62-2484-4EAA-B819-3BA724DAA7BD}" type="pres">
      <dgm:prSet presAssocID="{FA732247-CA96-4413-B5A2-FCF7BDBD0BE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745A28F-C091-43D8-AD04-930AF5076082}" type="pres">
      <dgm:prSet presAssocID="{FA732247-CA96-4413-B5A2-FCF7BDBD0BE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E704AF3-2656-49BC-92C3-0E49CD2A10E7}" type="pres">
      <dgm:prSet presAssocID="{FA732247-CA96-4413-B5A2-FCF7BDBD0BE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6B3376B-3C7C-401E-B82E-350B37F36B4C}" type="pres">
      <dgm:prSet presAssocID="{FA732247-CA96-4413-B5A2-FCF7BDBD0BEC}" presName="quadrantPlaceholder" presStyleCnt="0"/>
      <dgm:spPr/>
    </dgm:pt>
    <dgm:pt modelId="{AABC3429-B6EC-4896-A48B-38C0E222B647}" type="pres">
      <dgm:prSet presAssocID="{FA732247-CA96-4413-B5A2-FCF7BDBD0BEC}" presName="center1" presStyleLbl="fgShp" presStyleIdx="0" presStyleCnt="2" custFlipHor="1" custScaleX="38283" custScaleY="27576" custLinFactNeighborY="33019"/>
      <dgm:spPr/>
    </dgm:pt>
    <dgm:pt modelId="{6048E493-0154-4E92-9251-958F91866E9A}" type="pres">
      <dgm:prSet presAssocID="{FA732247-CA96-4413-B5A2-FCF7BDBD0BEC}" presName="center2" presStyleLbl="fgShp" presStyleIdx="1" presStyleCnt="2" custScaleY="126512" custLinFactNeighborX="2146" custLinFactNeighborY="-19877"/>
      <dgm:spPr>
        <a:prstGeom prst="quadArrow">
          <a:avLst/>
        </a:prstGeom>
      </dgm:spPr>
    </dgm:pt>
  </dgm:ptLst>
  <dgm:cxnLst>
    <dgm:cxn modelId="{C9185E05-BB0F-BE4D-8D7E-7074D51B3D2E}" type="presOf" srcId="{142575FA-0CC2-42D5-A16A-EFE521F484C4}" destId="{F5C8ED62-2484-4EAA-B819-3BA724DAA7BD}" srcOrd="0" destOrd="0" presId="urn:microsoft.com/office/officeart/2005/8/layout/cycle4"/>
    <dgm:cxn modelId="{CB3C2A39-CC58-E845-8F81-15D8067C0B97}" type="presOf" srcId="{F3620F92-A06C-4759-B718-1D0E5AA08F15}" destId="{8890CFD9-5FF9-4371-8448-3A6D8FD4186F}" srcOrd="1" destOrd="0" presId="urn:microsoft.com/office/officeart/2005/8/layout/cycle4"/>
    <dgm:cxn modelId="{9D1BA640-A61C-46C4-A915-7FA1AE328934}" srcId="{66B9055E-5355-4E3E-91E2-72FA7887952C}" destId="{008C77C1-AFB2-4072-9A2F-BD75D287D88A}" srcOrd="0" destOrd="0" parTransId="{ACEFFA55-A375-405E-A980-5A0E40ED4DA1}" sibTransId="{43405C58-4CD4-44C8-AE53-A87D7469F51D}"/>
    <dgm:cxn modelId="{E5706C5E-9834-4ABE-BC9F-E0CEF795A9CA}" srcId="{7B3C4B87-E26C-420A-8B45-162BF57C82C2}" destId="{F3620F92-A06C-4759-B718-1D0E5AA08F15}" srcOrd="0" destOrd="0" parTransId="{748E11ED-CF01-4B3D-8FA0-E174648410C4}" sibTransId="{9CE38F79-BBCC-4F4C-917D-AB5C8FE1120D}"/>
    <dgm:cxn modelId="{0696A25F-6212-4C44-9366-269E76CD3B31}" srcId="{FA732247-CA96-4413-B5A2-FCF7BDBD0BEC}" destId="{14D127E3-366A-4847-B108-554DB62FF2D2}" srcOrd="2" destOrd="0" parTransId="{BADF9FC4-FA85-4E1C-BEE6-E9F01E24CD22}" sibTransId="{AB839C46-3F5D-466C-A283-DC65C065FF77}"/>
    <dgm:cxn modelId="{63010241-9B43-8B47-B8B0-B87DEA4EFE2F}" type="presOf" srcId="{008C77C1-AFB2-4072-9A2F-BD75D287D88A}" destId="{101AD881-DE50-4CA8-9104-459586041535}" srcOrd="0" destOrd="0" presId="urn:microsoft.com/office/officeart/2005/8/layout/cycle4"/>
    <dgm:cxn modelId="{D1941D4D-4A3A-3346-9DF7-16982D0D88BA}" type="presOf" srcId="{14D127E3-366A-4847-B108-554DB62FF2D2}" destId="{9745A28F-C091-43D8-AD04-930AF5076082}" srcOrd="0" destOrd="0" presId="urn:microsoft.com/office/officeart/2005/8/layout/cycle4"/>
    <dgm:cxn modelId="{16C4C954-8BC9-144B-8839-AD8F0A8FBADF}" type="presOf" srcId="{7C039839-1B0D-4006-9F89-B1236B90C719}" destId="{B27305A1-5CB9-4B08-9398-0799513592F9}" srcOrd="1" destOrd="0" presId="urn:microsoft.com/office/officeart/2005/8/layout/cycle4"/>
    <dgm:cxn modelId="{8CE93357-0005-E64E-82B8-FF335A45B55F}" type="presOf" srcId="{92AA85E6-36AF-40DF-9443-7397123ECBB6}" destId="{44DE9A91-4D76-4C05-8D78-76D49D8B7C4B}" srcOrd="0" destOrd="0" presId="urn:microsoft.com/office/officeart/2005/8/layout/cycle4"/>
    <dgm:cxn modelId="{2272BB86-E1DE-4E15-B91D-619FB25E8B5E}" srcId="{FA732247-CA96-4413-B5A2-FCF7BDBD0BEC}" destId="{7B3C4B87-E26C-420A-8B45-162BF57C82C2}" srcOrd="3" destOrd="0" parTransId="{BE23A21E-FFF1-45DA-A5F5-13918FFB3257}" sibTransId="{BE33C040-3F3F-45CF-A7EB-06D9E2A96631}"/>
    <dgm:cxn modelId="{B869C99A-E8AB-FE4C-B325-123EFA5FFF15}" type="presOf" srcId="{7C039839-1B0D-4006-9F89-B1236B90C719}" destId="{C7C8D06C-8EBB-4508-8A8C-BE772E375866}" srcOrd="0" destOrd="0" presId="urn:microsoft.com/office/officeart/2005/8/layout/cycle4"/>
    <dgm:cxn modelId="{8BF164B9-A460-1442-A797-2314810FDD44}" type="presOf" srcId="{FA732247-CA96-4413-B5A2-FCF7BDBD0BEC}" destId="{D5CE55EB-D8E0-4EAB-9D6D-E6D097360087}" srcOrd="0" destOrd="0" presId="urn:microsoft.com/office/officeart/2005/8/layout/cycle4"/>
    <dgm:cxn modelId="{E3924AB9-CFF8-AB4B-A572-67861741EDEB}" type="presOf" srcId="{F3620F92-A06C-4759-B718-1D0E5AA08F15}" destId="{C9159D1F-36B1-45CC-A0D8-D3E2818A76D0}" srcOrd="0" destOrd="0" presId="urn:microsoft.com/office/officeart/2005/8/layout/cycle4"/>
    <dgm:cxn modelId="{5ABB89BC-22E1-4760-81C4-F5071B9EFE6B}" srcId="{14D127E3-366A-4847-B108-554DB62FF2D2}" destId="{92AA85E6-36AF-40DF-9443-7397123ECBB6}" srcOrd="0" destOrd="0" parTransId="{5C6AC36C-E73C-4E45-BA84-5067AC69CB90}" sibTransId="{C4439BA3-BF1A-40AC-812D-D8A060AE4506}"/>
    <dgm:cxn modelId="{F5916DC6-08CE-46D9-976F-2ADD50DC9FEB}" srcId="{FA732247-CA96-4413-B5A2-FCF7BDBD0BEC}" destId="{142575FA-0CC2-42D5-A16A-EFE521F484C4}" srcOrd="1" destOrd="0" parTransId="{458C6532-DFBE-4E81-86C4-88B50C7E5754}" sibTransId="{6FB6E556-C5FA-402C-93C1-D5D4D0A97ACE}"/>
    <dgm:cxn modelId="{F8FAAACE-52E8-924A-9B61-AA8C0E5DDB3A}" type="presOf" srcId="{008C77C1-AFB2-4072-9A2F-BD75D287D88A}" destId="{702230D1-58E3-4D70-B71F-B53AB8B76EFA}" srcOrd="1" destOrd="0" presId="urn:microsoft.com/office/officeart/2005/8/layout/cycle4"/>
    <dgm:cxn modelId="{7820ECD6-D074-40CA-8024-3A572D7986DE}" srcId="{142575FA-0CC2-42D5-A16A-EFE521F484C4}" destId="{7C039839-1B0D-4006-9F89-B1236B90C719}" srcOrd="0" destOrd="0" parTransId="{77303F40-26EA-4295-A267-A1C57BB37C83}" sibTransId="{6467DA62-00F7-43DD-B144-26070634DF76}"/>
    <dgm:cxn modelId="{593A01DD-1E8F-9643-9C2A-AA1218F62827}" type="presOf" srcId="{66B9055E-5355-4E3E-91E2-72FA7887952C}" destId="{268B7734-20D0-4136-9FB1-3FC417A90C64}" srcOrd="0" destOrd="0" presId="urn:microsoft.com/office/officeart/2005/8/layout/cycle4"/>
    <dgm:cxn modelId="{64790CDF-65F3-B744-B221-ACD2BD5C9FF3}" type="presOf" srcId="{7B3C4B87-E26C-420A-8B45-162BF57C82C2}" destId="{AE704AF3-2656-49BC-92C3-0E49CD2A10E7}" srcOrd="0" destOrd="0" presId="urn:microsoft.com/office/officeart/2005/8/layout/cycle4"/>
    <dgm:cxn modelId="{E2A605E6-F8A9-4B47-B3E0-5B9738C61BDA}" type="presOf" srcId="{92AA85E6-36AF-40DF-9443-7397123ECBB6}" destId="{AF8A2744-ABB1-469A-969B-FA0D6E11511B}" srcOrd="1" destOrd="0" presId="urn:microsoft.com/office/officeart/2005/8/layout/cycle4"/>
    <dgm:cxn modelId="{61DBE9FA-2D63-4106-9E1A-4C8C0CCEFF87}" srcId="{FA732247-CA96-4413-B5A2-FCF7BDBD0BEC}" destId="{66B9055E-5355-4E3E-91E2-72FA7887952C}" srcOrd="0" destOrd="0" parTransId="{79D39E31-FD4D-42DA-9858-B4C5464C1E81}" sibTransId="{96FC7D62-3455-4651-A01A-040D44E7345E}"/>
    <dgm:cxn modelId="{F8885F9B-D248-B24A-8185-526A284EE08D}" type="presParOf" srcId="{D5CE55EB-D8E0-4EAB-9D6D-E6D097360087}" destId="{5FBBFD8A-AAAC-4E8D-B739-B70A703E04BF}" srcOrd="0" destOrd="0" presId="urn:microsoft.com/office/officeart/2005/8/layout/cycle4"/>
    <dgm:cxn modelId="{AA070FEF-C785-B34B-9192-D42E6501DACF}" type="presParOf" srcId="{5FBBFD8A-AAAC-4E8D-B739-B70A703E04BF}" destId="{FDBACF87-90DA-4753-8BFD-CFA5F0D91954}" srcOrd="0" destOrd="0" presId="urn:microsoft.com/office/officeart/2005/8/layout/cycle4"/>
    <dgm:cxn modelId="{0287380D-9B94-6B46-967E-97E66D47761E}" type="presParOf" srcId="{FDBACF87-90DA-4753-8BFD-CFA5F0D91954}" destId="{101AD881-DE50-4CA8-9104-459586041535}" srcOrd="0" destOrd="0" presId="urn:microsoft.com/office/officeart/2005/8/layout/cycle4"/>
    <dgm:cxn modelId="{0E92DDC5-D890-284D-BB69-567A0465612B}" type="presParOf" srcId="{FDBACF87-90DA-4753-8BFD-CFA5F0D91954}" destId="{702230D1-58E3-4D70-B71F-B53AB8B76EFA}" srcOrd="1" destOrd="0" presId="urn:microsoft.com/office/officeart/2005/8/layout/cycle4"/>
    <dgm:cxn modelId="{96E56B9E-A9BA-7544-8D7F-03C17840C205}" type="presParOf" srcId="{5FBBFD8A-AAAC-4E8D-B739-B70A703E04BF}" destId="{11AAFC65-B29D-426C-B285-72CD5AD7E2C1}" srcOrd="1" destOrd="0" presId="urn:microsoft.com/office/officeart/2005/8/layout/cycle4"/>
    <dgm:cxn modelId="{332EEF96-2E2E-C54A-BF08-410F18E7789D}" type="presParOf" srcId="{11AAFC65-B29D-426C-B285-72CD5AD7E2C1}" destId="{C7C8D06C-8EBB-4508-8A8C-BE772E375866}" srcOrd="0" destOrd="0" presId="urn:microsoft.com/office/officeart/2005/8/layout/cycle4"/>
    <dgm:cxn modelId="{BCE04A6A-7C6A-7C49-BBA2-BED70293F9B9}" type="presParOf" srcId="{11AAFC65-B29D-426C-B285-72CD5AD7E2C1}" destId="{B27305A1-5CB9-4B08-9398-0799513592F9}" srcOrd="1" destOrd="0" presId="urn:microsoft.com/office/officeart/2005/8/layout/cycle4"/>
    <dgm:cxn modelId="{A8817C84-4B46-E44D-BA01-7A72B134D811}" type="presParOf" srcId="{5FBBFD8A-AAAC-4E8D-B739-B70A703E04BF}" destId="{43CB4144-C100-4BFD-B330-5BF48F69C9BA}" srcOrd="2" destOrd="0" presId="urn:microsoft.com/office/officeart/2005/8/layout/cycle4"/>
    <dgm:cxn modelId="{A32EF728-648F-D245-9631-41C3EDCB902B}" type="presParOf" srcId="{43CB4144-C100-4BFD-B330-5BF48F69C9BA}" destId="{44DE9A91-4D76-4C05-8D78-76D49D8B7C4B}" srcOrd="0" destOrd="0" presId="urn:microsoft.com/office/officeart/2005/8/layout/cycle4"/>
    <dgm:cxn modelId="{03596A59-70D6-CE49-A8CE-44877864DC20}" type="presParOf" srcId="{43CB4144-C100-4BFD-B330-5BF48F69C9BA}" destId="{AF8A2744-ABB1-469A-969B-FA0D6E11511B}" srcOrd="1" destOrd="0" presId="urn:microsoft.com/office/officeart/2005/8/layout/cycle4"/>
    <dgm:cxn modelId="{6889D8C3-623B-544A-85EE-CC8552217D99}" type="presParOf" srcId="{5FBBFD8A-AAAC-4E8D-B739-B70A703E04BF}" destId="{60461E85-7366-45B0-9AB7-C1DA0D9FAE76}" srcOrd="3" destOrd="0" presId="urn:microsoft.com/office/officeart/2005/8/layout/cycle4"/>
    <dgm:cxn modelId="{449B941F-76E2-6047-B8FA-263BBCC69C44}" type="presParOf" srcId="{60461E85-7366-45B0-9AB7-C1DA0D9FAE76}" destId="{C9159D1F-36B1-45CC-A0D8-D3E2818A76D0}" srcOrd="0" destOrd="0" presId="urn:microsoft.com/office/officeart/2005/8/layout/cycle4"/>
    <dgm:cxn modelId="{004BACDD-302F-5C47-A0B6-25AE0DCF4F91}" type="presParOf" srcId="{60461E85-7366-45B0-9AB7-C1DA0D9FAE76}" destId="{8890CFD9-5FF9-4371-8448-3A6D8FD4186F}" srcOrd="1" destOrd="0" presId="urn:microsoft.com/office/officeart/2005/8/layout/cycle4"/>
    <dgm:cxn modelId="{00C21F7E-92D8-6044-AE67-0055A9AC39AB}" type="presParOf" srcId="{5FBBFD8A-AAAC-4E8D-B739-B70A703E04BF}" destId="{2421C4B1-6AEE-4CCF-958A-4981B736BE2F}" srcOrd="4" destOrd="0" presId="urn:microsoft.com/office/officeart/2005/8/layout/cycle4"/>
    <dgm:cxn modelId="{5F969383-6350-CE43-96D6-2DCF5916620E}" type="presParOf" srcId="{D5CE55EB-D8E0-4EAB-9D6D-E6D097360087}" destId="{F8FA66DE-C82E-428B-9FA0-C468DB7C9670}" srcOrd="1" destOrd="0" presId="urn:microsoft.com/office/officeart/2005/8/layout/cycle4"/>
    <dgm:cxn modelId="{DAA8498B-ADD2-9B42-A45D-0A3629CC138C}" type="presParOf" srcId="{F8FA66DE-C82E-428B-9FA0-C468DB7C9670}" destId="{268B7734-20D0-4136-9FB1-3FC417A90C64}" srcOrd="0" destOrd="0" presId="urn:microsoft.com/office/officeart/2005/8/layout/cycle4"/>
    <dgm:cxn modelId="{0C61E210-B818-5948-854C-BFD15D57AC9D}" type="presParOf" srcId="{F8FA66DE-C82E-428B-9FA0-C468DB7C9670}" destId="{F5C8ED62-2484-4EAA-B819-3BA724DAA7BD}" srcOrd="1" destOrd="0" presId="urn:microsoft.com/office/officeart/2005/8/layout/cycle4"/>
    <dgm:cxn modelId="{B99143B8-EFD3-1D4A-A979-F591EEBCD90C}" type="presParOf" srcId="{F8FA66DE-C82E-428B-9FA0-C468DB7C9670}" destId="{9745A28F-C091-43D8-AD04-930AF5076082}" srcOrd="2" destOrd="0" presId="urn:microsoft.com/office/officeart/2005/8/layout/cycle4"/>
    <dgm:cxn modelId="{C5495863-7A67-CF4A-B2E6-C693904CD15B}" type="presParOf" srcId="{F8FA66DE-C82E-428B-9FA0-C468DB7C9670}" destId="{AE704AF3-2656-49BC-92C3-0E49CD2A10E7}" srcOrd="3" destOrd="0" presId="urn:microsoft.com/office/officeart/2005/8/layout/cycle4"/>
    <dgm:cxn modelId="{35F84B86-C496-D246-96C6-619E585C240C}" type="presParOf" srcId="{F8FA66DE-C82E-428B-9FA0-C468DB7C9670}" destId="{86B3376B-3C7C-401E-B82E-350B37F36B4C}" srcOrd="4" destOrd="0" presId="urn:microsoft.com/office/officeart/2005/8/layout/cycle4"/>
    <dgm:cxn modelId="{E277A5BB-188C-184C-9F21-3152D881A7D5}" type="presParOf" srcId="{D5CE55EB-D8E0-4EAB-9D6D-E6D097360087}" destId="{AABC3429-B6EC-4896-A48B-38C0E222B647}" srcOrd="2" destOrd="0" presId="urn:microsoft.com/office/officeart/2005/8/layout/cycle4"/>
    <dgm:cxn modelId="{E343A46F-5DF6-C542-993D-0DE9B36B4453}" type="presParOf" srcId="{D5CE55EB-D8E0-4EAB-9D6D-E6D097360087}" destId="{6048E493-0154-4E92-9251-958F91866E9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9A91-4D76-4C05-8D78-76D49D8B7C4B}">
      <dsp:nvSpPr>
        <dsp:cNvPr id="0" name=""/>
        <dsp:cNvSpPr/>
      </dsp:nvSpPr>
      <dsp:spPr>
        <a:xfrm>
          <a:off x="5572089" y="3080507"/>
          <a:ext cx="3704309" cy="2647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 dirty="0"/>
        </a:p>
      </dsp:txBody>
      <dsp:txXfrm>
        <a:off x="6741544" y="3800603"/>
        <a:ext cx="2476692" cy="1869475"/>
      </dsp:txXfrm>
    </dsp:sp>
    <dsp:sp modelId="{C9159D1F-36B1-45CC-A0D8-D3E2818A76D0}">
      <dsp:nvSpPr>
        <dsp:cNvPr id="0" name=""/>
        <dsp:cNvSpPr/>
      </dsp:nvSpPr>
      <dsp:spPr>
        <a:xfrm>
          <a:off x="54621" y="3184379"/>
          <a:ext cx="4104047" cy="2347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 dirty="0"/>
        </a:p>
      </dsp:txBody>
      <dsp:txXfrm>
        <a:off x="106191" y="3822855"/>
        <a:ext cx="2769693" cy="1657576"/>
      </dsp:txXfrm>
    </dsp:sp>
    <dsp:sp modelId="{C7C8D06C-8EBB-4508-8A8C-BE772E375866}">
      <dsp:nvSpPr>
        <dsp:cNvPr id="0" name=""/>
        <dsp:cNvSpPr/>
      </dsp:nvSpPr>
      <dsp:spPr>
        <a:xfrm>
          <a:off x="5307737" y="-13482"/>
          <a:ext cx="3968668" cy="270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 dirty="0"/>
        </a:p>
      </dsp:txBody>
      <dsp:txXfrm>
        <a:off x="6557800" y="45980"/>
        <a:ext cx="2659143" cy="1911250"/>
      </dsp:txXfrm>
    </dsp:sp>
    <dsp:sp modelId="{101AD881-DE50-4CA8-9104-459586041535}">
      <dsp:nvSpPr>
        <dsp:cNvPr id="0" name=""/>
        <dsp:cNvSpPr/>
      </dsp:nvSpPr>
      <dsp:spPr>
        <a:xfrm>
          <a:off x="0" y="78876"/>
          <a:ext cx="4120308" cy="2593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 dirty="0"/>
        </a:p>
      </dsp:txBody>
      <dsp:txXfrm>
        <a:off x="56974" y="135850"/>
        <a:ext cx="2770267" cy="1831278"/>
      </dsp:txXfrm>
    </dsp:sp>
    <dsp:sp modelId="{268B7734-20D0-4136-9FB1-3FC417A90C64}">
      <dsp:nvSpPr>
        <dsp:cNvPr id="0" name=""/>
        <dsp:cNvSpPr/>
      </dsp:nvSpPr>
      <dsp:spPr>
        <a:xfrm>
          <a:off x="2029635" y="343035"/>
          <a:ext cx="2549683" cy="2549683"/>
        </a:xfrm>
        <a:prstGeom prst="pieWedg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80808"/>
              </a:solidFill>
            </a:rPr>
            <a:t>Toxic</a:t>
          </a:r>
        </a:p>
      </dsp:txBody>
      <dsp:txXfrm>
        <a:off x="2776420" y="1089820"/>
        <a:ext cx="1802898" cy="1802898"/>
      </dsp:txXfrm>
    </dsp:sp>
    <dsp:sp modelId="{F5C8ED62-2484-4EAA-B819-3BA724DAA7BD}">
      <dsp:nvSpPr>
        <dsp:cNvPr id="0" name=""/>
        <dsp:cNvSpPr/>
      </dsp:nvSpPr>
      <dsp:spPr>
        <a:xfrm rot="5400000">
          <a:off x="4697087" y="343035"/>
          <a:ext cx="2549683" cy="2549683"/>
        </a:xfrm>
        <a:prstGeom prst="pieWedge">
          <a:avLst/>
        </a:prstGeom>
        <a:solidFill>
          <a:srgbClr val="00CC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80808"/>
              </a:solidFill>
            </a:rPr>
            <a:t>Tolerated</a:t>
          </a:r>
        </a:p>
      </dsp:txBody>
      <dsp:txXfrm rot="-5400000">
        <a:off x="4697087" y="1089820"/>
        <a:ext cx="1802898" cy="1802898"/>
      </dsp:txXfrm>
    </dsp:sp>
    <dsp:sp modelId="{9745A28F-C091-43D8-AD04-930AF5076082}">
      <dsp:nvSpPr>
        <dsp:cNvPr id="0" name=""/>
        <dsp:cNvSpPr/>
      </dsp:nvSpPr>
      <dsp:spPr>
        <a:xfrm rot="10800000">
          <a:off x="4697087" y="3010487"/>
          <a:ext cx="2549683" cy="2549683"/>
        </a:xfrm>
        <a:prstGeom prst="pieWedg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80808"/>
              </a:solidFill>
            </a:rPr>
            <a:t>Healing</a:t>
          </a:r>
        </a:p>
      </dsp:txBody>
      <dsp:txXfrm rot="10800000">
        <a:off x="4697087" y="3010487"/>
        <a:ext cx="1802898" cy="1802898"/>
      </dsp:txXfrm>
    </dsp:sp>
    <dsp:sp modelId="{AE704AF3-2656-49BC-92C3-0E49CD2A10E7}">
      <dsp:nvSpPr>
        <dsp:cNvPr id="0" name=""/>
        <dsp:cNvSpPr/>
      </dsp:nvSpPr>
      <dsp:spPr>
        <a:xfrm rot="16200000">
          <a:off x="2029635" y="3010487"/>
          <a:ext cx="2549683" cy="2549683"/>
        </a:xfrm>
        <a:prstGeom prst="pieWedg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80808"/>
              </a:solidFill>
            </a:rPr>
            <a:t>Supportive</a:t>
          </a:r>
        </a:p>
      </dsp:txBody>
      <dsp:txXfrm rot="5400000">
        <a:off x="2776420" y="3010487"/>
        <a:ext cx="1802898" cy="1802898"/>
      </dsp:txXfrm>
    </dsp:sp>
    <dsp:sp modelId="{AABC3429-B6EC-4896-A48B-38C0E222B647}">
      <dsp:nvSpPr>
        <dsp:cNvPr id="0" name=""/>
        <dsp:cNvSpPr/>
      </dsp:nvSpPr>
      <dsp:spPr>
        <a:xfrm flipH="1">
          <a:off x="4469696" y="2951605"/>
          <a:ext cx="337012" cy="211092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8E493-0154-4E92-9251-958F91866E9A}">
      <dsp:nvSpPr>
        <dsp:cNvPr id="0" name=""/>
        <dsp:cNvSpPr/>
      </dsp:nvSpPr>
      <dsp:spPr>
        <a:xfrm rot="10800000">
          <a:off x="4216935" y="2462435"/>
          <a:ext cx="880318" cy="968441"/>
        </a:xfrm>
        <a:prstGeom prst="quad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D2A6A8-76FB-42B0-9367-1D2CB6D3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BA769A3-F11C-4895-9CD2-173AA592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304800"/>
            <a:ext cx="3130550" cy="234315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5486400" cy="5715000"/>
          </a:xfrm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A3559-8F0F-413D-9867-5BB560C4002D}" type="slidenum">
              <a:rPr lang="en-US" smtClean="0">
                <a:latin typeface="Arial" charset="0"/>
              </a:rPr>
              <a:pPr>
                <a:defRPr/>
              </a:pPr>
              <a:t>17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8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A75B8-EE13-9340-AB59-62F7E963A2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38492-728A-401C-904F-DB68B3DCB823}" type="slidenum">
              <a:rPr lang="en-US" smtClean="0">
                <a:latin typeface="Arial" charset="0"/>
                <a:ea typeface="ＭＳ Ｐゴシック" charset="-128"/>
              </a:rPr>
              <a:pPr/>
              <a:t>20</a:t>
            </a:fld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800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97375" y="685800"/>
            <a:ext cx="1323975" cy="9906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762356" y="1905427"/>
            <a:ext cx="5485440" cy="411501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z="1800" b="0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2535A-5FDE-4627-8047-2B984DAB13D3}" type="slidenum">
              <a:rPr lang="en-US" smtClean="0">
                <a:latin typeface="Arial" charset="0"/>
                <a:ea typeface="ＭＳ Ｐゴシック" charset="-128"/>
                <a:cs typeface="Arial" charset="0"/>
              </a:rPr>
              <a:pPr/>
              <a:t>21</a:t>
            </a:fld>
            <a:endParaRPr lang="en-US"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6238" y="304800"/>
            <a:ext cx="3565525" cy="26670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429000"/>
            <a:ext cx="5486400" cy="4114800"/>
          </a:xfrm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7F30F5-437D-420F-B3B7-6DFA596A65B8}" type="slidenum">
              <a:rPr lang="en-US" smtClean="0">
                <a:latin typeface="Arial" charset="0"/>
              </a:rPr>
              <a:pPr>
                <a:defRPr/>
              </a:pPr>
              <a:t>22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304800"/>
            <a:ext cx="2647950" cy="19812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514600"/>
            <a:ext cx="6172200" cy="6412525"/>
          </a:xfrm>
          <a:noFill/>
          <a:ln/>
        </p:spPr>
        <p:txBody>
          <a:bodyPr>
            <a:spAutoFit/>
          </a:bodyPr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09C57B-CBA4-47CC-BA90-EC53455466C6}" type="slidenum">
              <a:rPr lang="en-US" smtClean="0">
                <a:latin typeface="Arial" charset="0"/>
              </a:rPr>
              <a:pPr>
                <a:defRPr/>
              </a:pPr>
              <a:t>23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2438400" y="86868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MS PGothic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 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304800"/>
            <a:ext cx="2614612" cy="1957388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6629400" cy="5562600"/>
          </a:xfrm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1555D-D5DB-4F2C-90CE-AA2B4852943B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1600200" y="86868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b="0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8C497-7849-4CF1-B5EF-4665BB0B1379}" type="slidenum">
              <a:rPr lang="en-US" smtClean="0">
                <a:ea typeface="ＭＳ Ｐゴシック" charset="-128"/>
              </a:rPr>
              <a:pPr/>
              <a:t>27</a:t>
            </a:fld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5285D-1743-460A-825F-7062D1BA6CEF}" type="slidenum">
              <a:rPr lang="en-US" smtClean="0">
                <a:ea typeface="ＭＳ Ｐゴシック" charset="-128"/>
              </a:rPr>
              <a:pPr/>
              <a:t>12</a:t>
            </a:fld>
            <a:endParaRPr lang="en-US">
              <a:ea typeface="ＭＳ Ｐゴシック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86288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ea typeface="MS PGothic"/>
            </a:endParaRPr>
          </a:p>
          <a:p>
            <a:pPr eaLnBrk="1" hangingPunct="1"/>
            <a:endParaRPr lang="en-GB" sz="1600" b="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4DBF5-36F0-4493-B22E-25CC001CCE8F}" type="slidenum">
              <a:rPr lang="en-US" smtClean="0">
                <a:ea typeface="ＭＳ Ｐゴシック" charset="-128"/>
              </a:rPr>
              <a:pPr/>
              <a:t>13</a:t>
            </a:fld>
            <a:endParaRPr lang="en-US">
              <a:ea typeface="ＭＳ Ｐゴシック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z="16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89DF-D933-4804-A051-1A2B411FB7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228600"/>
            <a:ext cx="3054350" cy="22860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59436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563D0-0ABC-4070-8698-BD312F75279B}" type="slidenum">
              <a:rPr lang="en-US" smtClean="0">
                <a:latin typeface="Arial" charset="0"/>
              </a:rPr>
              <a:pPr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9DCD-3E05-8942-A385-E5E5F2A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7FB6-2852-4C40-AFE8-BAC1D170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28DE-2836-1D49-85E3-4432E61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9BFE-4CA5-45FB-9CFD-79D0CB66F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F9C9-6B06-254A-9D53-3E37065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195-4555-324D-BFE2-4439CC03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8212-86CA-5749-97A7-A210EB1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DCB0-743B-4A6F-A96B-034E2248F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A909-25F7-DC47-B2A2-6D734F3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EF99-2422-9749-BB4F-C7B4D6F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8515-98C4-6948-A256-E1CDADE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0ED9-9D0B-4632-BF73-28A8C1D61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B3E1-A80B-6E45-80FF-0AA4B10E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4833-16C8-8745-A5AE-0BEF8C9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57C-9DAF-2F41-84F8-90B66D0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DC22B-1603-4527-819C-57D13754B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13C-8388-884B-98FB-70C2B7FC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4D37-6F8B-0648-A253-C3C7CCE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72F8-704F-F54A-8487-2C595C3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122D-5D9E-44E2-8429-E56A18EB1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85FC-7DF4-8447-A0F7-70DC875A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02CB-EB06-2547-B9F9-0EDFF89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BC7C-0857-3640-874E-9570F40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2EE-268C-40C9-9422-B4DF2D59A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11E09-3EE3-784D-9445-595B46FF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F2962-C8DA-C84F-8206-777AFCD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C74B-8204-D64E-A5DC-604AB2E2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EC8A-2A7C-440F-83EF-AAF512D543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BD0B9-D6D6-444C-A4A8-F0C92518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2E68-807D-CE4C-9785-6AC55054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1D7D2-CC4B-FD42-BC90-94C98901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57EF0-4F27-4DC8-A598-28B5BEC35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D5101-2B0C-1246-9C9E-0DB5D39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0EC4D-2251-9047-91E4-8CBF7F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72F4-B1BC-5148-9A0B-F5E11FA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933B5-833B-4DFF-B4A3-8B5BB71D1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B9B3-F757-2B4D-8F63-99AD5022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FE432-18F5-6443-BC3E-D24B2C73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A7C5-4C56-6444-A5A7-CC9F3199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E02E-5092-4EA2-9F31-F492C3C9A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113B-37B2-0C44-BB84-5FFF56B9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69E8B-E50B-4A43-A2EB-3FA0CF66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45143-790E-E244-BCB4-8ACF6EFC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B39A-BCC2-4E1E-940B-8ADD5E82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89EE0-7884-8C45-84B8-A0E23B5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5" y="404089"/>
            <a:ext cx="8754785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5932-DF62-0F4D-8A08-5EEE16F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2020443"/>
            <a:ext cx="875478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845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45" y="7034656"/>
            <a:ext cx="342578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773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9F71-7B63-4485-8E0D-98288337A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761329" rtl="0" eaLnBrk="1" latinLnBrk="0" hangingPunct="1">
        <a:lnSpc>
          <a:spcPct val="90000"/>
        </a:lnSpc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2" indent="-190332" algn="l" defTabSz="761329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1pPr>
      <a:lvl2pPr marL="57099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662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299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9588-D90B-0B45-ABDC-9426045C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6" y="1"/>
            <a:ext cx="10119783" cy="3862122"/>
          </a:xfrm>
          <a:solidFill>
            <a:srgbClr val="C1CD23"/>
          </a:solidFill>
          <a:ln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24682-9E55-F249-8B7F-08092051F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6" y="934980"/>
            <a:ext cx="10119782" cy="6654858"/>
          </a:xfrm>
          <a:solidFill>
            <a:srgbClr val="005294"/>
          </a:solidFill>
        </p:spPr>
        <p:txBody>
          <a:bodyPr>
            <a:normAutofit/>
          </a:bodyPr>
          <a:lstStyle/>
          <a:p>
            <a:endParaRPr lang="en-US" sz="7968" dirty="0">
              <a:solidFill>
                <a:schemeClr val="bg1"/>
              </a:solidFill>
              <a:latin typeface="Claire Hand" panose="02000506040000020004" pitchFamily="2" charset="0"/>
            </a:endParaRPr>
          </a:p>
          <a:p>
            <a:r>
              <a:rPr lang="en-CA" sz="9739" dirty="0">
                <a:solidFill>
                  <a:schemeClr val="bg1"/>
                </a:solidFill>
                <a:latin typeface="Claire Hand" panose="02000506040000020004" pitchFamily="2" charset="0"/>
              </a:rPr>
              <a:t>Person-Centred</a:t>
            </a:r>
            <a:r>
              <a:rPr lang="en-US" sz="9739" dirty="0">
                <a:solidFill>
                  <a:schemeClr val="bg1"/>
                </a:solidFill>
                <a:latin typeface="Claire Hand" panose="02000506040000020004" pitchFamily="2" charset="0"/>
              </a:rPr>
              <a:t> Approaches</a:t>
            </a:r>
          </a:p>
          <a:p>
            <a:endParaRPr lang="en-US" sz="3984" dirty="0">
              <a:latin typeface="Claire Hand" panose="02000506040000020004" pitchFamily="2" charset="0"/>
            </a:endParaRPr>
          </a:p>
          <a:p>
            <a:r>
              <a:rPr lang="en-US" sz="3984" dirty="0">
                <a:latin typeface="Claire Hand" panose="02000506040000020004" pitchFamily="2" charset="0"/>
              </a:rPr>
              <a:t>Session 1</a:t>
            </a:r>
          </a:p>
        </p:txBody>
      </p:sp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BD29AA8A-AAB1-804C-AF52-9192FBD8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13" y="6533860"/>
            <a:ext cx="1996091" cy="8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E6B-EFFE-464B-88DA-2870E8723AB3}"/>
              </a:ext>
            </a:extLst>
          </p:cNvPr>
          <p:cNvSpPr txBox="1">
            <a:spLocks/>
          </p:cNvSpPr>
          <p:nvPr/>
        </p:nvSpPr>
        <p:spPr>
          <a:xfrm>
            <a:off x="0" y="289719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5 years later</a:t>
            </a:r>
          </a:p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person-centred planning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34320E-3FC8-3844-A764-7BF76DE3CEAE}"/>
              </a:ext>
            </a:extLst>
          </p:cNvPr>
          <p:cNvSpPr txBox="1">
            <a:spLocks/>
          </p:cNvSpPr>
          <p:nvPr/>
        </p:nvSpPr>
        <p:spPr>
          <a:xfrm>
            <a:off x="0" y="1523606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No change</a:t>
            </a:r>
          </a:p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How do you feel and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089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86D9-0D9F-FB4D-AB52-347EF2247A0A}"/>
              </a:ext>
            </a:extLst>
          </p:cNvPr>
          <p:cNvSpPr txBox="1">
            <a:spLocks/>
          </p:cNvSpPr>
          <p:nvPr/>
        </p:nvSpPr>
        <p:spPr>
          <a:xfrm>
            <a:off x="0" y="289719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What would it take to trust?</a:t>
            </a:r>
          </a:p>
        </p:txBody>
      </p:sp>
    </p:spTree>
    <p:extLst>
      <p:ext uri="{BB962C8B-B14F-4D97-AF65-F5344CB8AC3E}">
        <p14:creationId xmlns:p14="http://schemas.microsoft.com/office/powerpoint/2010/main" val="384924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0" y="900113"/>
            <a:ext cx="101504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0" dirty="0">
                <a:latin typeface="Helvetica"/>
                <a:ea typeface="+mn-ea"/>
                <a:cs typeface="Helvetica"/>
              </a:rPr>
              <a:t>Person-centred planning or using      person-centred thinking tools                           is a set of </a:t>
            </a:r>
            <a:r>
              <a:rPr lang="en-US" sz="4000" b="0" dirty="0">
                <a:solidFill>
                  <a:srgbClr val="B3C33C"/>
                </a:solidFill>
                <a:latin typeface="Helvetica"/>
                <a:ea typeface="+mn-ea"/>
                <a:cs typeface="Helvetica"/>
              </a:rPr>
              <a:t>promises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70037" y="3413919"/>
            <a:ext cx="7391400" cy="45529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sz="3600" dirty="0"/>
              <a:t>To</a:t>
            </a:r>
            <a:r>
              <a:rPr lang="en-GB" sz="3600" dirty="0">
                <a:solidFill>
                  <a:srgbClr val="B3C33C"/>
                </a:solidFill>
              </a:rPr>
              <a:t> listen</a:t>
            </a:r>
          </a:p>
          <a:p>
            <a:pPr>
              <a:buFontTx/>
              <a:buNone/>
              <a:defRPr/>
            </a:pPr>
            <a:r>
              <a:rPr lang="en-GB" sz="3600" dirty="0"/>
              <a:t>To</a:t>
            </a:r>
            <a:r>
              <a:rPr lang="en-GB" sz="3600" dirty="0">
                <a:solidFill>
                  <a:srgbClr val="B3C33C"/>
                </a:solidFill>
              </a:rPr>
              <a:t> act </a:t>
            </a:r>
            <a:r>
              <a:rPr lang="en-GB" sz="3600" dirty="0"/>
              <a:t>on what we hear</a:t>
            </a:r>
          </a:p>
          <a:p>
            <a:pPr>
              <a:buFontTx/>
              <a:buNone/>
              <a:defRPr/>
            </a:pPr>
            <a:r>
              <a:rPr lang="en-GB" sz="3600" dirty="0"/>
              <a:t>To be </a:t>
            </a:r>
            <a:r>
              <a:rPr lang="en-GB" sz="3600" dirty="0">
                <a:solidFill>
                  <a:srgbClr val="B3C33C"/>
                </a:solidFill>
              </a:rPr>
              <a:t>honest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F40D0-FB08-2942-8E37-30A8A7B70813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0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112838" y="1585913"/>
            <a:ext cx="7924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0">
                <a:latin typeface="Helvetica" charset="0"/>
                <a:cs typeface="Helvetica" charset="0"/>
              </a:rPr>
              <a:t>Help people get better lives…</a:t>
            </a:r>
          </a:p>
          <a:p>
            <a:pPr eaLnBrk="0" hangingPunct="0"/>
            <a:endParaRPr lang="en-US" sz="3600" b="0">
              <a:latin typeface="Helvetica" charset="0"/>
              <a:cs typeface="Helvetica" charset="0"/>
            </a:endParaRPr>
          </a:p>
          <a:p>
            <a:pPr eaLnBrk="0" hangingPunct="0"/>
            <a:r>
              <a:rPr lang="en-US" sz="3600" b="0">
                <a:latin typeface="Helvetica" charset="0"/>
                <a:cs typeface="Helvetica" charset="0"/>
              </a:rPr>
              <a:t>…not just better paper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 flipV="1">
            <a:off x="503238" y="1052513"/>
            <a:ext cx="685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6000" b="0" dirty="0">
                <a:solidFill>
                  <a:srgbClr val="B3C33C"/>
                </a:solidFill>
                <a:latin typeface="Helvetica" charset="0"/>
                <a:cs typeface="Helvetica" charset="0"/>
              </a:rPr>
              <a:t>”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 flipV="1">
            <a:off x="5684838" y="2271713"/>
            <a:ext cx="838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6000" b="0" dirty="0">
                <a:solidFill>
                  <a:srgbClr val="B3C33C"/>
                </a:solidFill>
                <a:latin typeface="Helvetica" charset="0"/>
                <a:cs typeface="Helvetica" charset="0"/>
              </a:rPr>
              <a:t> “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438" y="3863975"/>
            <a:ext cx="39925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6E36CE-D3E7-3B47-B040-B44D477C8AF7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0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75806"/>
            <a:ext cx="10150475" cy="1467018"/>
          </a:xfrm>
          <a:effectLst/>
        </p:spPr>
        <p:txBody>
          <a:bodyPr/>
          <a:lstStyle/>
          <a:p>
            <a:pPr algn="ctr"/>
            <a:r>
              <a:rPr lang="en-US" dirty="0">
                <a:solidFill>
                  <a:srgbClr val="B3C33C"/>
                </a:solidFill>
                <a:latin typeface="Helvetica" pitchFamily="2" charset="0"/>
              </a:rPr>
              <a:t>Importance Of Environments</a:t>
            </a:r>
          </a:p>
        </p:txBody>
      </p:sp>
      <p:graphicFrame>
        <p:nvGraphicFramePr>
          <p:cNvPr id="4" name="ontent Placeholder 3"/>
          <p:cNvGraphicFramePr>
            <a:graphicFrameLocks noGrp="1"/>
          </p:cNvGraphicFramePr>
          <p:nvPr>
            <p:ph idx="1"/>
          </p:nvPr>
        </p:nvGraphicFramePr>
        <p:xfrm>
          <a:off x="507524" y="1349305"/>
          <a:ext cx="9276406" cy="590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9860" y="1508919"/>
            <a:ext cx="2650377" cy="25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362" tIns="50681" rIns="101362" bIns="50681">
            <a:spAutoFit/>
          </a:bodyPr>
          <a:lstStyle>
            <a:defPPr>
              <a:defRPr lang="en-US"/>
            </a:defPPr>
            <a:lvl1pPr marL="171450" indent="-171450" eaLnBrk="1" hangingPunct="1">
              <a:buFont typeface="Arial" charset="0"/>
              <a:buChar char="•"/>
              <a:defRPr sz="1600">
                <a:solidFill>
                  <a:srgbClr val="4D4D4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80808"/>
                </a:solidFill>
              </a:rPr>
              <a:t>Causes significant aggression or depression.</a:t>
            </a:r>
          </a:p>
          <a:p>
            <a:r>
              <a:rPr lang="en-US" dirty="0">
                <a:solidFill>
                  <a:srgbClr val="080808"/>
                </a:solidFill>
              </a:rPr>
              <a:t>  What is toxic to one person may not be toxic to someone else </a:t>
            </a:r>
          </a:p>
          <a:p>
            <a:r>
              <a:rPr lang="en-US" dirty="0">
                <a:solidFill>
                  <a:srgbClr val="080808"/>
                </a:solidFill>
              </a:rPr>
              <a:t>Results in Power Over as we try and control the aggression or   withdrawal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66592" y="1508919"/>
            <a:ext cx="2453031" cy="25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2" tIns="50681" rIns="101362" bIns="50681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People are depressed, have given up.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We see “learned helplessness”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May have been toxic but people feel powerless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There is no (or very little) growth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06" y="4625507"/>
            <a:ext cx="2608083" cy="23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62" tIns="50681" rIns="101362" bIns="5068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In a supportive  setting there is growth.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People have moved from toxic or tolerated  “blossom.”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There is Power With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This is the minimum for everyone.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30899" y="4536963"/>
            <a:ext cx="2453031" cy="23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2" tIns="50681" rIns="101362" bIns="5068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Needed for some people wounded by toxic or tolerated settings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solidFill>
                  <a:srgbClr val="080808"/>
                </a:solidFill>
              </a:rPr>
              <a:t>Focus is on restoration and wellness.  There is a need to partner with clinical supports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3237" y="2270919"/>
            <a:ext cx="1852865" cy="835488"/>
          </a:xfrm>
          <a:prstGeom prst="rect">
            <a:avLst/>
          </a:prstGeom>
          <a:noFill/>
        </p:spPr>
        <p:txBody>
          <a:bodyPr wrap="square" lIns="95886" tIns="47944" rIns="95886" bIns="47944" rtlCol="0">
            <a:spAutoFit/>
          </a:bodyPr>
          <a:lstStyle/>
          <a:p>
            <a:pPr algn="ctr"/>
            <a:r>
              <a:rPr lang="en-US" dirty="0">
                <a:solidFill>
                  <a:srgbClr val="080808"/>
                </a:solidFill>
              </a:rPr>
              <a:t>Power 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7357" y="5648900"/>
            <a:ext cx="1864888" cy="835488"/>
          </a:xfrm>
          <a:prstGeom prst="rect">
            <a:avLst/>
          </a:prstGeom>
          <a:noFill/>
        </p:spPr>
        <p:txBody>
          <a:bodyPr wrap="square" lIns="95886" tIns="47944" rIns="95886" bIns="47944" rtlCol="0">
            <a:spAutoFit/>
          </a:bodyPr>
          <a:lstStyle/>
          <a:p>
            <a:pPr algn="ctr"/>
            <a:r>
              <a:rPr lang="en-US" dirty="0">
                <a:solidFill>
                  <a:srgbClr val="080808"/>
                </a:solidFill>
              </a:rPr>
              <a:t>Power With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26E1A-B792-6548-BD18-E0DFB0626799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808038" y="1661319"/>
            <a:ext cx="85343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600" b="0" dirty="0">
                <a:latin typeface="Helvetica" charset="0"/>
                <a:cs typeface="Helvetica" charset="0"/>
              </a:rPr>
              <a:t>Person-centred thinking and planning is a process of continual listening and learning, focusing on what is important </a:t>
            </a:r>
          </a:p>
          <a:p>
            <a:pPr eaLnBrk="0" hangingPunct="0"/>
            <a:r>
              <a:rPr lang="en-GB" sz="3600" b="0" dirty="0">
                <a:latin typeface="Helvetica" charset="0"/>
                <a:cs typeface="Helvetica" charset="0"/>
              </a:rPr>
              <a:t>to someone now and in the future and acting upon this in alliance with their family and friends. </a:t>
            </a:r>
          </a:p>
          <a:p>
            <a:pPr algn="r" eaLnBrk="0" hangingPunct="0"/>
            <a:endParaRPr lang="en-GB" sz="3600" b="0" dirty="0">
              <a:solidFill>
                <a:srgbClr val="B3C33C"/>
              </a:solidFill>
              <a:latin typeface="Helvetica" charset="0"/>
              <a:cs typeface="Helvetica" charset="0"/>
            </a:endParaRPr>
          </a:p>
          <a:p>
            <a:pPr algn="r" eaLnBrk="0" hangingPunct="0"/>
            <a:r>
              <a:rPr lang="en-GB" sz="3600" b="0" dirty="0">
                <a:solidFill>
                  <a:srgbClr val="B3C33C"/>
                </a:solidFill>
                <a:latin typeface="Helvetica" charset="0"/>
                <a:cs typeface="Helvetica" charset="0"/>
              </a:rPr>
              <a:t>Michael </a:t>
            </a:r>
            <a:r>
              <a:rPr lang="en-GB" sz="3600" b="0" dirty="0" err="1">
                <a:solidFill>
                  <a:srgbClr val="B3C33C"/>
                </a:solidFill>
                <a:latin typeface="Helvetica" charset="0"/>
                <a:cs typeface="Helvetica" charset="0"/>
              </a:rPr>
              <a:t>Smull</a:t>
            </a:r>
            <a:endParaRPr lang="en-GB" sz="3600" b="0" dirty="0">
              <a:solidFill>
                <a:srgbClr val="B3C33C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3082" y="1421780"/>
            <a:ext cx="5699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0" dirty="0">
                <a:solidFill>
                  <a:srgbClr val="B3C33C"/>
                </a:solidFill>
                <a:latin typeface="Helvetica" charset="0"/>
                <a:cs typeface="Helvetica" charset="0"/>
              </a:rPr>
              <a:t>“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389437" y="4252119"/>
            <a:ext cx="5699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6000" dirty="0">
                <a:solidFill>
                  <a:srgbClr val="B3C33C"/>
                </a:solidFill>
                <a:latin typeface="Helvetica" charset="0"/>
                <a:cs typeface="Helvetica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3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532607"/>
            <a:ext cx="10150475" cy="671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elvetica"/>
                <a:cs typeface="Helvetica"/>
              </a:rPr>
              <a:t>Introducing  the Core Concept</a:t>
            </a:r>
            <a:r>
              <a:rPr lang="en-US" sz="4400" dirty="0">
                <a:solidFill>
                  <a:srgbClr val="9DD500"/>
                </a:solidFill>
                <a:latin typeface="Helvetica"/>
                <a:cs typeface="Helvetica"/>
              </a:rPr>
              <a:t>:</a:t>
            </a:r>
            <a:r>
              <a:rPr lang="en-US" sz="4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0461" y="2023960"/>
            <a:ext cx="8375904" cy="506165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000" b="1" kern="1200" cap="all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4000" b="1" kern="1200" cap="all" dirty="0">
                <a:solidFill>
                  <a:srgbClr val="B3C33C"/>
                </a:solidFill>
                <a:ea typeface="+mj-ea"/>
                <a:cs typeface="+mj-cs"/>
              </a:rPr>
              <a:t>important  </a:t>
            </a:r>
            <a:r>
              <a:rPr lang="en-US" sz="4000" b="1" u="sng" kern="1200" cap="all" dirty="0">
                <a:solidFill>
                  <a:srgbClr val="B3C33C"/>
                </a:solidFill>
                <a:ea typeface="+mj-ea"/>
                <a:cs typeface="+mj-cs"/>
              </a:rPr>
              <a:t>to</a:t>
            </a:r>
            <a:r>
              <a:rPr lang="en-US" sz="4000" b="1" kern="1200" cap="all" dirty="0">
                <a:solidFill>
                  <a:srgbClr val="B3C33C"/>
                </a:solidFill>
                <a:ea typeface="+mj-ea"/>
                <a:cs typeface="+mj-cs"/>
              </a:rPr>
              <a:t>  </a:t>
            </a:r>
          </a:p>
          <a:p>
            <a:pPr marL="0" indent="0" algn="ctr">
              <a:buNone/>
              <a:defRPr/>
            </a:pPr>
            <a:r>
              <a:rPr lang="en-US" sz="4000" b="1" kern="1200" cap="all" dirty="0">
                <a:ea typeface="+mj-ea"/>
                <a:cs typeface="+mj-cs"/>
              </a:rPr>
              <a:t>and</a:t>
            </a:r>
          </a:p>
          <a:p>
            <a:pPr marL="0" indent="0" algn="ctr">
              <a:buNone/>
              <a:defRPr/>
            </a:pPr>
            <a:r>
              <a:rPr lang="en-US" sz="4000" b="1" kern="1200" cap="all" dirty="0">
                <a:solidFill>
                  <a:srgbClr val="B3C33C"/>
                </a:solidFill>
                <a:ea typeface="+mj-ea"/>
                <a:cs typeface="+mj-cs"/>
              </a:rPr>
              <a:t>important  </a:t>
            </a:r>
            <a:r>
              <a:rPr lang="en-US" sz="4000" b="1" u="sng" kern="1200" cap="all" dirty="0">
                <a:solidFill>
                  <a:srgbClr val="B3C33C"/>
                </a:solidFill>
                <a:ea typeface="+mj-ea"/>
                <a:cs typeface="+mj-cs"/>
              </a:rPr>
              <a:t>for</a:t>
            </a:r>
          </a:p>
          <a:p>
            <a:pPr marL="0" indent="0" algn="ctr">
              <a:buNone/>
              <a:defRPr/>
            </a:pPr>
            <a:r>
              <a:rPr lang="en-US" sz="4000" b="1" kern="1200" cap="all" dirty="0">
                <a:ea typeface="+mj-ea"/>
                <a:cs typeface="+mj-cs"/>
              </a:rPr>
              <a:t>AND</a:t>
            </a:r>
          </a:p>
          <a:p>
            <a:pPr marL="0" indent="0" algn="ctr">
              <a:buNone/>
              <a:defRPr/>
            </a:pPr>
            <a:r>
              <a:rPr lang="en-US" sz="4000" b="1" kern="1200" cap="all" dirty="0">
                <a:solidFill>
                  <a:srgbClr val="B3C33C"/>
                </a:solidFill>
                <a:ea typeface="+mj-ea"/>
                <a:cs typeface="+mj-cs"/>
              </a:rPr>
              <a:t>The balance between them</a:t>
            </a:r>
            <a:endParaRPr lang="en-US" dirty="0">
              <a:solidFill>
                <a:srgbClr val="B3C33C"/>
              </a:solidFill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1A4DC-7C1B-7A46-A070-FDF899260B7C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97845" y="61119"/>
            <a:ext cx="8754785" cy="1143000"/>
          </a:xfrm>
        </p:spPr>
        <p:txBody>
          <a:bodyPr/>
          <a:lstStyle/>
          <a:p>
            <a:pPr algn="ctr"/>
            <a:r>
              <a:rPr lang="en-US" sz="4900" dirty="0">
                <a:solidFill>
                  <a:srgbClr val="B3C33C"/>
                </a:solidFill>
                <a:latin typeface="Helvetica"/>
                <a:cs typeface="Helvetica"/>
              </a:rPr>
              <a:t>Important </a:t>
            </a:r>
            <a:r>
              <a:rPr lang="en-US" sz="4900" i="1" dirty="0">
                <a:solidFill>
                  <a:srgbClr val="B3C33C"/>
                </a:solidFill>
                <a:latin typeface="Helvetica"/>
                <a:cs typeface="Helvetica"/>
              </a:rPr>
              <a:t>TO</a:t>
            </a:r>
            <a:endParaRPr lang="en-US" sz="4900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74637" y="1466778"/>
            <a:ext cx="9601200" cy="56669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01351" tIns="50675" rIns="101351" bIns="5067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b="0" dirty="0">
                <a:latin typeface="Helvetica"/>
                <a:cs typeface="Helvetica"/>
              </a:rPr>
              <a:t>What is important to a person includes those things in life which help us to be </a:t>
            </a:r>
            <a:r>
              <a:rPr lang="en-US" sz="3600" b="0" u="sng" dirty="0">
                <a:solidFill>
                  <a:srgbClr val="B3C33C"/>
                </a:solidFill>
                <a:latin typeface="Helvetica"/>
                <a:cs typeface="Helvetica"/>
              </a:rPr>
              <a:t>satisfied</a:t>
            </a:r>
            <a:r>
              <a:rPr lang="en-US" sz="3600" b="0" dirty="0">
                <a:solidFill>
                  <a:srgbClr val="B3C33C"/>
                </a:solidFill>
                <a:latin typeface="Helvetica"/>
                <a:cs typeface="Helvetica"/>
              </a:rPr>
              <a:t>, </a:t>
            </a:r>
            <a:r>
              <a:rPr lang="en-US" sz="3600" b="0" u="sng" dirty="0">
                <a:solidFill>
                  <a:srgbClr val="B3C33C"/>
                </a:solidFill>
                <a:latin typeface="Helvetica"/>
                <a:cs typeface="Helvetica"/>
              </a:rPr>
              <a:t>content</a:t>
            </a:r>
            <a:r>
              <a:rPr lang="en-US" sz="3600" b="0" dirty="0">
                <a:solidFill>
                  <a:srgbClr val="B3C33C"/>
                </a:solidFill>
                <a:latin typeface="Helvetica"/>
                <a:cs typeface="Helvetica"/>
              </a:rPr>
              <a:t>, </a:t>
            </a:r>
            <a:r>
              <a:rPr lang="en-US" sz="3600" b="0" u="sng" dirty="0">
                <a:solidFill>
                  <a:srgbClr val="B3C33C"/>
                </a:solidFill>
                <a:latin typeface="Helvetica"/>
                <a:cs typeface="Helvetica"/>
              </a:rPr>
              <a:t>comforted,</a:t>
            </a:r>
            <a:r>
              <a:rPr lang="en-US" sz="3600" b="0" dirty="0">
                <a:solidFill>
                  <a:srgbClr val="B3C33C"/>
                </a:solidFill>
                <a:latin typeface="Helvetica"/>
                <a:cs typeface="Helvetica"/>
              </a:rPr>
              <a:t> </a:t>
            </a:r>
            <a:r>
              <a:rPr lang="en-US" sz="3600" b="0" u="sng" dirty="0">
                <a:solidFill>
                  <a:srgbClr val="B3C33C"/>
                </a:solidFill>
                <a:latin typeface="Helvetica"/>
                <a:cs typeface="Helvetica"/>
              </a:rPr>
              <a:t>fulfilled</a:t>
            </a:r>
            <a:r>
              <a:rPr lang="en-US" sz="3600" b="0" dirty="0">
                <a:solidFill>
                  <a:srgbClr val="B3C33C"/>
                </a:solidFill>
                <a:latin typeface="Helvetica"/>
                <a:cs typeface="Helvetica"/>
              </a:rPr>
              <a:t>, </a:t>
            </a:r>
            <a:r>
              <a:rPr lang="en-US" sz="3600" b="0" dirty="0">
                <a:latin typeface="Helvetica"/>
                <a:cs typeface="Helvetica"/>
              </a:rPr>
              <a:t>and </a:t>
            </a:r>
            <a:r>
              <a:rPr lang="en-US" sz="3600" b="0" u="sng" dirty="0">
                <a:solidFill>
                  <a:srgbClr val="B3C33C"/>
                </a:solidFill>
                <a:latin typeface="Helvetica"/>
                <a:cs typeface="Helvetica"/>
              </a:rPr>
              <a:t>happy</a:t>
            </a:r>
            <a:r>
              <a:rPr lang="en-US" sz="3600" b="0" dirty="0">
                <a:solidFill>
                  <a:srgbClr val="B3C33C"/>
                </a:solidFill>
                <a:latin typeface="Helvetica"/>
                <a:cs typeface="Helvetica"/>
              </a:rPr>
              <a:t>.  </a:t>
            </a:r>
            <a:r>
              <a:rPr lang="en-US" sz="3600" b="0" dirty="0">
                <a:latin typeface="Helvetica"/>
                <a:cs typeface="Helvetica"/>
              </a:rPr>
              <a:t>It includes: 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People to be with /relationships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Status and control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Things to do and places to go 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Rituals or routines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Rhythm or pace of life </a:t>
            </a:r>
          </a:p>
          <a:p>
            <a:pPr marL="1371600" lvl="2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Font typeface="Arial"/>
              <a:buChar char="•"/>
              <a:defRPr/>
            </a:pPr>
            <a:r>
              <a:rPr lang="en-US" sz="3200" b="0" dirty="0">
                <a:latin typeface="Helvetica"/>
                <a:cs typeface="Helvetica"/>
              </a:rPr>
              <a:t>Things to have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9129A-78EC-F34D-91D2-E2B132E1FF7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6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hi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365919"/>
            <a:ext cx="6923823" cy="69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9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5E11-05DF-D44C-AE97-A41BF499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37" y="2642389"/>
            <a:ext cx="3906956" cy="165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Helvetica" pitchFamily="2" charset="0"/>
              </a:rPr>
              <a:t>“Nacho naps in my fanny pack until 12 noon every day”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ED40F-F28C-FE41-9E76-C327E0AD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163" y="-1248856"/>
            <a:ext cx="5704474" cy="10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1373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051719"/>
            <a:ext cx="9667622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endParaRPr lang="en-US" sz="2800" b="1" dirty="0">
              <a:solidFill>
                <a:srgbClr val="A24694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endParaRPr lang="en-US" sz="2800" b="1" dirty="0">
              <a:solidFill>
                <a:srgbClr val="40A7B9"/>
              </a:solidFill>
            </a:endParaRP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algn="l">
              <a:lnSpc>
                <a:spcPct val="100000"/>
              </a:lnSpc>
            </a:pPr>
            <a:endParaRPr lang="en-US" sz="300" dirty="0"/>
          </a:p>
          <a:p>
            <a:endParaRPr lang="en-US" sz="4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7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ppt plg Winnie 015"/>
          <p:cNvPicPr>
            <a:picLocks noChangeAspect="1" noChangeArrowheads="1"/>
          </p:cNvPicPr>
          <p:nvPr/>
        </p:nvPicPr>
        <p:blipFill>
          <a:blip r:embed="rId3" cstate="print"/>
          <a:srcRect l="16205" t="13309" r="22478"/>
          <a:stretch>
            <a:fillRect/>
          </a:stretch>
        </p:blipFill>
        <p:spPr bwMode="auto">
          <a:xfrm>
            <a:off x="2514710" y="79062"/>
            <a:ext cx="4701644" cy="49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4111163"/>
            <a:ext cx="9995398" cy="50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45" tIns="50672" rIns="101345" bIns="50672">
            <a:spAutoFit/>
          </a:bodyPr>
          <a:lstStyle/>
          <a:p>
            <a:pPr algn="ctr"/>
            <a:endParaRPr lang="en-GB" sz="4000" b="0" dirty="0">
              <a:latin typeface="Helvetica" charset="0"/>
              <a:cs typeface="Helvetica" charset="0"/>
            </a:endParaRPr>
          </a:p>
          <a:p>
            <a:pPr algn="ctr"/>
            <a:endParaRPr lang="en-GB" sz="4000" b="0" dirty="0">
              <a:latin typeface="Helvetica" charset="0"/>
              <a:cs typeface="Helvetica" charset="0"/>
            </a:endParaRPr>
          </a:p>
          <a:p>
            <a:pPr algn="ctr"/>
            <a:r>
              <a:rPr lang="en-GB" sz="4000" b="0" dirty="0">
                <a:latin typeface="Helvetica" charset="0"/>
                <a:cs typeface="Helvetica" charset="0"/>
              </a:rPr>
              <a:t>‘ I might be 104 but I enjoy my nip of whisky in my tea and a wagon wheel for supper, it’s gorgeous.’</a:t>
            </a:r>
            <a:br>
              <a:rPr lang="en-GB" sz="4000" b="0" dirty="0">
                <a:latin typeface="Helvetica" charset="0"/>
                <a:cs typeface="Helvetica" charset="0"/>
              </a:rPr>
            </a:br>
            <a:endParaRPr lang="en-GB" sz="4000" b="0" dirty="0">
              <a:latin typeface="Helvetica" charset="0"/>
              <a:cs typeface="Helvetica" charset="0"/>
            </a:endParaRPr>
          </a:p>
          <a:p>
            <a:pPr algn="ctr"/>
            <a:br>
              <a:rPr lang="en-GB" sz="4000" b="0" dirty="0">
                <a:latin typeface="Helvetica" charset="0"/>
                <a:cs typeface="Helvetica" charset="0"/>
              </a:rPr>
            </a:br>
            <a:endParaRPr lang="en-GB" sz="4000" b="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3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0727" y="4861719"/>
            <a:ext cx="9829748" cy="1517968"/>
          </a:xfrm>
        </p:spPr>
        <p:txBody>
          <a:bodyPr>
            <a:noAutofit/>
          </a:bodyPr>
          <a:lstStyle/>
          <a:p>
            <a:pPr algn="ctr"/>
            <a:br>
              <a:rPr lang="en-GB" dirty="0">
                <a:latin typeface="Helvetica" charset="0"/>
              </a:rPr>
            </a:br>
            <a:br>
              <a:rPr lang="en-GB" dirty="0">
                <a:latin typeface="Helvetica" charset="0"/>
              </a:rPr>
            </a:br>
            <a:r>
              <a:rPr lang="en-GB" dirty="0">
                <a:latin typeface="Helvetica" charset="0"/>
              </a:rPr>
              <a:t>‘It’s awful when you are in bed &amp; you </a:t>
            </a:r>
            <a:br>
              <a:rPr lang="en-GB" dirty="0">
                <a:latin typeface="Helvetica" charset="0"/>
              </a:rPr>
            </a:br>
            <a:r>
              <a:rPr lang="en-GB" dirty="0">
                <a:latin typeface="Helvetica" charset="0"/>
              </a:rPr>
              <a:t>don’t know what time it is. </a:t>
            </a:r>
            <a:br>
              <a:rPr lang="en-GB" dirty="0">
                <a:latin typeface="Helvetica" charset="0"/>
              </a:rPr>
            </a:br>
            <a:r>
              <a:rPr lang="en-GB" dirty="0">
                <a:latin typeface="Helvetica" charset="0"/>
              </a:rPr>
              <a:t>The night seems to go on forever’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631" y="289719"/>
            <a:ext cx="4955406" cy="45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8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60437" y="0"/>
            <a:ext cx="8289555" cy="1096310"/>
          </a:xfrm>
        </p:spPr>
        <p:txBody>
          <a:bodyPr/>
          <a:lstStyle/>
          <a:p>
            <a:pPr algn="ctr"/>
            <a:r>
              <a:rPr lang="en-US" sz="4900" b="1" dirty="0">
                <a:solidFill>
                  <a:srgbClr val="B3C33C"/>
                </a:solidFill>
                <a:latin typeface="Helvetica"/>
                <a:cs typeface="Helvetica"/>
              </a:rPr>
              <a:t>Important </a:t>
            </a:r>
            <a:r>
              <a:rPr lang="en-US" sz="4900" b="1" i="1" dirty="0">
                <a:solidFill>
                  <a:srgbClr val="B3C33C"/>
                </a:solidFill>
                <a:latin typeface="Helvetica"/>
                <a:cs typeface="Helvetica"/>
              </a:rPr>
              <a:t>FOR</a:t>
            </a:r>
            <a:r>
              <a:rPr lang="en-US" sz="4900" b="1" dirty="0">
                <a:solidFill>
                  <a:srgbClr val="B3C33C"/>
                </a:solidFill>
                <a:latin typeface="Helvetica"/>
                <a:cs typeface="Helvetica"/>
              </a:rPr>
              <a:t> </a:t>
            </a:r>
            <a:r>
              <a:rPr lang="en-US" sz="3600" b="1" dirty="0">
                <a:latin typeface="Helvetica"/>
                <a:cs typeface="Helvetica"/>
              </a:rPr>
              <a:t>Part One</a:t>
            </a:r>
            <a:endParaRPr lang="en-US" sz="4900" b="1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845873" y="1282153"/>
            <a:ext cx="8712491" cy="55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506798" lvl="1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40000"/>
            </a:pPr>
            <a:r>
              <a:rPr lang="en-US" sz="3200" b="0" dirty="0">
                <a:latin typeface="Helvetica"/>
                <a:cs typeface="Helvetica"/>
              </a:rPr>
              <a:t>Issues of </a:t>
            </a:r>
            <a:r>
              <a:rPr lang="en-US" sz="3200" b="0" i="1" dirty="0">
                <a:solidFill>
                  <a:srgbClr val="B3C33C"/>
                </a:solidFill>
                <a:latin typeface="Helvetica"/>
                <a:cs typeface="Helvetica"/>
              </a:rPr>
              <a:t>health</a:t>
            </a:r>
            <a:r>
              <a:rPr lang="en-US" sz="3200" b="0" dirty="0">
                <a:solidFill>
                  <a:srgbClr val="B3C33C"/>
                </a:solidFill>
                <a:latin typeface="Helvetica"/>
                <a:cs typeface="Helvetica"/>
              </a:rPr>
              <a:t>:  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Prevention of illness 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Treatment of illness / medical conditions 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Promotion of wellness (e.g.: diet, exercise)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endParaRPr lang="en-US" sz="2000" b="0" dirty="0">
              <a:latin typeface="Helvetica"/>
              <a:cs typeface="Helvetica"/>
            </a:endParaRPr>
          </a:p>
          <a:p>
            <a:pPr marL="506798" lvl="1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40000"/>
            </a:pPr>
            <a:r>
              <a:rPr lang="en-US" sz="3200" b="0" dirty="0">
                <a:latin typeface="Helvetica"/>
                <a:cs typeface="Helvetica"/>
              </a:rPr>
              <a:t>Issues of </a:t>
            </a:r>
            <a:r>
              <a:rPr lang="en-US" sz="3200" b="0" i="1" dirty="0">
                <a:solidFill>
                  <a:srgbClr val="B3C33C"/>
                </a:solidFill>
                <a:latin typeface="Helvetica"/>
                <a:cs typeface="Helvetica"/>
              </a:rPr>
              <a:t>safety</a:t>
            </a:r>
            <a:r>
              <a:rPr lang="en-US" sz="3200" b="0" dirty="0">
                <a:solidFill>
                  <a:srgbClr val="B3C33C"/>
                </a:solidFill>
                <a:latin typeface="Helvetica"/>
                <a:cs typeface="Helvetica"/>
              </a:rPr>
              <a:t>: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Environment 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Well being ---- physical and emotional </a:t>
            </a:r>
          </a:p>
          <a:p>
            <a:pPr marL="1470025" lvl="2" indent="-301625" eaLnBrk="0" hangingPunct="0">
              <a:lnSpc>
                <a:spcPct val="70000"/>
              </a:lnSpc>
              <a:spcBef>
                <a:spcPct val="50000"/>
              </a:spcBef>
              <a:buClr>
                <a:srgbClr val="B3C33C"/>
              </a:buClr>
              <a:buSzPct val="75000"/>
              <a:buFont typeface="Arial"/>
              <a:buChar char="•"/>
            </a:pPr>
            <a:r>
              <a:rPr lang="en-US" sz="3200" b="0" dirty="0">
                <a:latin typeface="Helvetica"/>
                <a:cs typeface="Helvetica"/>
              </a:rPr>
              <a:t>Free from fear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D2354-D4E9-1445-85E7-6E0DD4815E7C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7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236138" y="2347119"/>
            <a:ext cx="4990650" cy="39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506798" lvl="1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40000"/>
            </a:pPr>
            <a:r>
              <a:rPr lang="en-US" sz="2800" b="0" dirty="0">
                <a:latin typeface="Helvetica"/>
                <a:cs typeface="Helvetica"/>
              </a:rPr>
              <a:t>What others see as necessary to help the person:</a:t>
            </a:r>
          </a:p>
          <a:p>
            <a:pPr marL="1533525" lvl="2" indent="-3429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800" b="0" dirty="0">
                <a:solidFill>
                  <a:srgbClr val="B3C33C"/>
                </a:solidFill>
                <a:latin typeface="Helvetica"/>
                <a:cs typeface="Helvetica"/>
              </a:rPr>
              <a:t>Be valued </a:t>
            </a:r>
          </a:p>
          <a:p>
            <a:pPr marL="1533525" lvl="2" indent="-3429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800" b="0" dirty="0">
                <a:solidFill>
                  <a:srgbClr val="B3C33C"/>
                </a:solidFill>
                <a:latin typeface="Helvetica"/>
                <a:cs typeface="Helvetica"/>
              </a:rPr>
              <a:t>Be a contributing member of their community</a:t>
            </a:r>
          </a:p>
          <a:p>
            <a:pPr marL="380099" indent="-380099" eaLnBrk="0" hangingPunct="0">
              <a:buClr>
                <a:srgbClr val="003399"/>
              </a:buClr>
              <a:buFontTx/>
              <a:buChar char="•"/>
            </a:pPr>
            <a:endParaRPr lang="en-US" sz="3600" b="0" dirty="0">
              <a:latin typeface="Helvetica"/>
              <a:cs typeface="Helvetica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763" y="2264497"/>
            <a:ext cx="4331574" cy="4318477"/>
          </a:xfrm>
          <a:prstGeom prst="rect">
            <a:avLst/>
          </a:prstGeom>
          <a:noFill/>
          <a:ln w="50800">
            <a:solidFill>
              <a:srgbClr val="D0CAAC"/>
            </a:solidFill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" y="61119"/>
            <a:ext cx="10150474" cy="8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360" tIns="50679" rIns="101360" bIns="50679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B3C33C"/>
                </a:solidFill>
                <a:latin typeface="Helvetica"/>
                <a:cs typeface="Helvetica"/>
              </a:rPr>
              <a:t>Important </a:t>
            </a:r>
            <a:r>
              <a:rPr lang="en-US" sz="4800" i="1" dirty="0">
                <a:solidFill>
                  <a:srgbClr val="B3C33C"/>
                </a:solidFill>
                <a:latin typeface="Helvetica"/>
                <a:cs typeface="Helvetica"/>
              </a:rPr>
              <a:t>FOR</a:t>
            </a:r>
            <a:r>
              <a:rPr lang="en-US" sz="4800" dirty="0">
                <a:solidFill>
                  <a:srgbClr val="B3C33C"/>
                </a:solidFill>
                <a:latin typeface="Helvetica"/>
                <a:cs typeface="Helvetica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Helvetica"/>
                <a:cs typeface="Helvetica"/>
              </a:rPr>
              <a:t>(</a:t>
            </a:r>
            <a:r>
              <a:rPr lang="en-US" sz="3600" dirty="0">
                <a:latin typeface="Helvetica"/>
                <a:cs typeface="Helvetica"/>
              </a:rPr>
              <a:t>Part Two</a:t>
            </a:r>
            <a:endParaRPr lang="en-US" sz="4800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F22EB-9B71-574D-A62C-44C5A495A069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5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350838" y="2969475"/>
            <a:ext cx="2395537" cy="3446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400" b="0" dirty="0">
                <a:solidFill>
                  <a:srgbClr val="B3C33C"/>
                </a:solidFill>
                <a:latin typeface="Helvetica" charset="0"/>
              </a:rPr>
              <a:t>to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50838" y="1357313"/>
            <a:ext cx="89154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1354" tIns="50676" rIns="101354" bIns="50676" anchor="ctr"/>
          <a:lstStyle/>
          <a:p>
            <a:pPr defTabSz="1014413">
              <a:defRPr/>
            </a:pPr>
            <a:r>
              <a:rPr lang="en-US" sz="5600" b="0" kern="0" dirty="0">
                <a:latin typeface="Helvetica"/>
                <a:cs typeface="Helvetica"/>
              </a:rPr>
              <a:t>all choice no responsibility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0475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9"/>
          <p:cNvSpPr txBox="1">
            <a:spLocks/>
          </p:cNvSpPr>
          <p:nvPr/>
        </p:nvSpPr>
        <p:spPr bwMode="auto">
          <a:xfrm>
            <a:off x="0" y="6386513"/>
            <a:ext cx="10150475" cy="6699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1354" tIns="50676" rIns="101354" bIns="50676" anchor="ctr"/>
          <a:lstStyle/>
          <a:p>
            <a:pPr algn="ctr" defTabSz="1014413">
              <a:defRPr/>
            </a:pPr>
            <a:r>
              <a:rPr lang="en-GB" sz="4000" b="0" kern="0" dirty="0">
                <a:solidFill>
                  <a:srgbClr val="FFFFFF"/>
                </a:solidFill>
                <a:latin typeface="Helvetica"/>
                <a:ea typeface="+mj-ea"/>
                <a:cs typeface="Helvetica"/>
              </a:rPr>
              <a:t>All choice: No responsibility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6669087" y="3185319"/>
            <a:ext cx="3481388" cy="3446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400" b="0" dirty="0">
                <a:solidFill>
                  <a:srgbClr val="B3C33C"/>
                </a:solidFill>
                <a:latin typeface="Helvetica" charset="0"/>
              </a:rPr>
              <a:t>for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182564" y="2500313"/>
            <a:ext cx="9296401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1354" tIns="50676" rIns="101354" bIns="50676" anchor="ctr"/>
          <a:lstStyle/>
          <a:p>
            <a:pPr algn="r" defTabSz="1014413">
              <a:defRPr/>
            </a:pPr>
            <a:r>
              <a:rPr lang="en-US" sz="5400" b="0" kern="0" dirty="0">
                <a:latin typeface="Helvetica"/>
                <a:cs typeface="Helvetica"/>
              </a:rPr>
              <a:t>Health and safety can dictate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zm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0475" cy="76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9719"/>
            <a:ext cx="10150474" cy="800030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  <a:latin typeface="Helvetica" charset="0"/>
                <a:ea typeface="MS PGothic" pitchFamily="34" charset="-128"/>
              </a:rPr>
              <a:t>Health and Safety can dictate life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6-29 20.38.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0"/>
          <a:stretch/>
        </p:blipFill>
        <p:spPr>
          <a:xfrm>
            <a:off x="1430739" y="25176"/>
            <a:ext cx="7288996" cy="7589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0739" y="0"/>
            <a:ext cx="3261222" cy="1374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/>
          </a:p>
        </p:txBody>
      </p:sp>
    </p:spTree>
    <p:extLst>
      <p:ext uri="{BB962C8B-B14F-4D97-AF65-F5344CB8AC3E}">
        <p14:creationId xmlns:p14="http://schemas.microsoft.com/office/powerpoint/2010/main" val="235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althy arter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>
          <a:xfrm>
            <a:off x="653759" y="899319"/>
            <a:ext cx="3964278" cy="2880519"/>
          </a:xfrm>
        </p:spPr>
      </p:pic>
      <p:pic>
        <p:nvPicPr>
          <p:cNvPr id="6" name="Picture 5" descr="healthy ea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1102519"/>
            <a:ext cx="3810000" cy="4445000"/>
          </a:xfrm>
          <a:prstGeom prst="rect">
            <a:avLst/>
          </a:prstGeom>
        </p:spPr>
      </p:pic>
      <p:pic>
        <p:nvPicPr>
          <p:cNvPr id="7" name="Picture 6" descr="medicatio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7" y="4252119"/>
            <a:ext cx="3048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u="sng"/>
            </a:br>
            <a:endParaRPr lang="en-US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0" y="2118835"/>
            <a:ext cx="10150475" cy="4877278"/>
          </a:xfrm>
          <a:prstGeom prst="triangle">
            <a:avLst>
              <a:gd name="adj" fmla="val 50000"/>
            </a:avLst>
          </a:prstGeom>
          <a:solidFill>
            <a:srgbClr val="B3C33C"/>
          </a:solidFill>
          <a:ln w="50800">
            <a:solidFill>
              <a:srgbClr val="002060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eaLnBrk="0" hangingPunct="0"/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111973" y="6386357"/>
            <a:ext cx="8078086" cy="0"/>
          </a:xfrm>
          <a:prstGeom prst="line">
            <a:avLst/>
          </a:prstGeom>
          <a:noFill/>
          <a:ln w="50800" cap="rnd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026571" y="5395462"/>
            <a:ext cx="6019796" cy="0"/>
          </a:xfrm>
          <a:prstGeom prst="line">
            <a:avLst/>
          </a:prstGeom>
          <a:noFill/>
          <a:ln w="50800" cap="rnd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468080" y="3963582"/>
            <a:ext cx="3200219" cy="0"/>
          </a:xfrm>
          <a:prstGeom prst="line">
            <a:avLst/>
          </a:prstGeom>
          <a:noFill/>
          <a:ln w="50800" cap="rnd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779995" y="2905515"/>
            <a:ext cx="2743042" cy="11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356" tIns="50676" rIns="101356" bIns="50676"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000000"/>
                </a:solidFill>
                <a:latin typeface="Helvetica"/>
                <a:cs typeface="Helvetica"/>
              </a:rPr>
              <a:t> Have our </a:t>
            </a:r>
          </a:p>
          <a:p>
            <a:pPr algn="ctr" eaLnBrk="0" hangingPunct="0"/>
            <a:r>
              <a:rPr lang="en-US" sz="2200" dirty="0">
                <a:solidFill>
                  <a:srgbClr val="000000"/>
                </a:solidFill>
                <a:latin typeface="Helvetica"/>
                <a:cs typeface="Helvetica"/>
              </a:rPr>
              <a:t>own dreams and our own journeys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484437" y="4023519"/>
            <a:ext cx="5328999" cy="14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6" tIns="50676" rIns="101356" bIns="50676"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Have opportunities to meet 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New people; try new things; change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 jobs; change who we live with &amp; where we live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493837" y="5530069"/>
            <a:ext cx="7162799" cy="7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356" tIns="50676" rIns="101356" bIns="50676"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Have what/who is important to us in everyday life; people to be with; things to do, places to be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331446" y="6447445"/>
            <a:ext cx="6127292" cy="4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6" tIns="50676" rIns="101356" bIns="50676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80808"/>
                </a:solidFill>
                <a:latin typeface="Helvetica"/>
                <a:cs typeface="Helvetica"/>
              </a:rPr>
              <a:t>Stay healthy &amp; safe (on our own terms)</a:t>
            </a:r>
          </a:p>
        </p:txBody>
      </p:sp>
      <p:sp>
        <p:nvSpPr>
          <p:cNvPr id="50188" name="AutoShape 17"/>
          <p:cNvSpPr>
            <a:spLocks noChangeArrowheads="1"/>
          </p:cNvSpPr>
          <p:nvPr/>
        </p:nvSpPr>
        <p:spPr bwMode="auto">
          <a:xfrm rot="21586371" flipV="1">
            <a:off x="197379" y="289894"/>
            <a:ext cx="9676434" cy="1677847"/>
          </a:xfrm>
          <a:prstGeom prst="cloudCallout">
            <a:avLst>
              <a:gd name="adj1" fmla="val -54787"/>
              <a:gd name="adj2" fmla="val 357792"/>
            </a:avLst>
          </a:prstGeom>
          <a:noFill/>
          <a:ln w="28575" cmpd="sng">
            <a:solidFill>
              <a:srgbClr val="B3C33C"/>
            </a:solidFill>
            <a:round/>
            <a:headEnd/>
            <a:tailEnd/>
          </a:ln>
        </p:spPr>
        <p:txBody>
          <a:bodyPr rot="10800000" lIns="91427" tIns="45714" rIns="91427" bIns="45714"/>
          <a:lstStyle/>
          <a:p>
            <a:pPr algn="ctr" eaLnBrk="0" hangingPunct="0"/>
            <a:endParaRPr 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22945" y="590322"/>
            <a:ext cx="9449106" cy="95372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101356" tIns="50676" rIns="101356" bIns="50676">
            <a:spAutoFit/>
          </a:bodyPr>
          <a:lstStyle/>
          <a:p>
            <a:pPr algn="ctr" eaLnBrk="0" hangingPunct="0"/>
            <a:r>
              <a:rPr lang="en-US" sz="2700" b="0" dirty="0">
                <a:solidFill>
                  <a:schemeClr val="tx2"/>
                </a:solidFill>
                <a:latin typeface="Helvetica"/>
                <a:cs typeface="Helvetica"/>
              </a:rPr>
              <a:t> </a:t>
            </a:r>
            <a:r>
              <a:rPr lang="en-US" sz="2700" b="0" dirty="0">
                <a:latin typeface="Helvetica"/>
                <a:cs typeface="Helvetica"/>
              </a:rPr>
              <a:t>Each of us want lives where we are </a:t>
            </a:r>
          </a:p>
          <a:p>
            <a:pPr algn="ctr" eaLnBrk="0" hangingPunct="0"/>
            <a:r>
              <a:rPr lang="en-US" sz="2700" b="0" dirty="0">
                <a:latin typeface="Helvetica"/>
                <a:cs typeface="Helvetica"/>
              </a:rPr>
              <a:t>supported by &amp; contribute to our communities</a:t>
            </a:r>
          </a:p>
        </p:txBody>
      </p:sp>
      <p:sp>
        <p:nvSpPr>
          <p:cNvPr id="50190" name="Freeform 23"/>
          <p:cNvSpPr>
            <a:spLocks/>
          </p:cNvSpPr>
          <p:nvPr/>
        </p:nvSpPr>
        <p:spPr bwMode="auto">
          <a:xfrm rot="-143156">
            <a:off x="4312199" y="2572319"/>
            <a:ext cx="1601871" cy="461653"/>
          </a:xfrm>
          <a:custGeom>
            <a:avLst/>
            <a:gdLst>
              <a:gd name="T0" fmla="*/ 0 w 844"/>
              <a:gd name="T1" fmla="*/ 2147483647 h 159"/>
              <a:gd name="T2" fmla="*/ 2147483647 w 844"/>
              <a:gd name="T3" fmla="*/ 2147483647 h 159"/>
              <a:gd name="T4" fmla="*/ 2147483647 w 844"/>
              <a:gd name="T5" fmla="*/ 2147483647 h 159"/>
              <a:gd name="T6" fmla="*/ 2147483647 w 844"/>
              <a:gd name="T7" fmla="*/ 2147483647 h 159"/>
              <a:gd name="T8" fmla="*/ 2147483647 w 844"/>
              <a:gd name="T9" fmla="*/ 2147483647 h 159"/>
              <a:gd name="T10" fmla="*/ 2147483647 w 844"/>
              <a:gd name="T11" fmla="*/ 2147483647 h 159"/>
              <a:gd name="T12" fmla="*/ 2147483647 w 844"/>
              <a:gd name="T13" fmla="*/ 2147483647 h 159"/>
              <a:gd name="T14" fmla="*/ 2147483647 w 844"/>
              <a:gd name="T15" fmla="*/ 2147483647 h 159"/>
              <a:gd name="T16" fmla="*/ 2147483647 w 844"/>
              <a:gd name="T17" fmla="*/ 2147483647 h 159"/>
              <a:gd name="T18" fmla="*/ 2147483647 w 844"/>
              <a:gd name="T19" fmla="*/ 2147483647 h 159"/>
              <a:gd name="T20" fmla="*/ 2147483647 w 844"/>
              <a:gd name="T21" fmla="*/ 2147483647 h 159"/>
              <a:gd name="T22" fmla="*/ 2147483647 w 844"/>
              <a:gd name="T23" fmla="*/ 2147483647 h 159"/>
              <a:gd name="T24" fmla="*/ 2147483647 w 844"/>
              <a:gd name="T25" fmla="*/ 2147483647 h 159"/>
              <a:gd name="T26" fmla="*/ 2147483647 w 844"/>
              <a:gd name="T27" fmla="*/ 2147483647 h 159"/>
              <a:gd name="T28" fmla="*/ 2147483647 w 844"/>
              <a:gd name="T29" fmla="*/ 2147483647 h 159"/>
              <a:gd name="T30" fmla="*/ 2147483647 w 844"/>
              <a:gd name="T31" fmla="*/ 2147483647 h 159"/>
              <a:gd name="T32" fmla="*/ 2147483647 w 844"/>
              <a:gd name="T33" fmla="*/ 2147483647 h 159"/>
              <a:gd name="T34" fmla="*/ 2147483647 w 844"/>
              <a:gd name="T35" fmla="*/ 2147483647 h 159"/>
              <a:gd name="T36" fmla="*/ 2147483647 w 844"/>
              <a:gd name="T37" fmla="*/ 2147483647 h 159"/>
              <a:gd name="T38" fmla="*/ 2147483647 w 844"/>
              <a:gd name="T39" fmla="*/ 2147483647 h 159"/>
              <a:gd name="T40" fmla="*/ 2147483647 w 844"/>
              <a:gd name="T41" fmla="*/ 2147483647 h 1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4"/>
              <a:gd name="T64" fmla="*/ 0 h 159"/>
              <a:gd name="T65" fmla="*/ 844 w 844"/>
              <a:gd name="T66" fmla="*/ 159 h 1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4" h="159">
                <a:moveTo>
                  <a:pt x="0" y="105"/>
                </a:moveTo>
                <a:cubicBezTo>
                  <a:pt x="42" y="77"/>
                  <a:pt x="91" y="70"/>
                  <a:pt x="133" y="43"/>
                </a:cubicBezTo>
                <a:cubicBezTo>
                  <a:pt x="139" y="34"/>
                  <a:pt x="140" y="16"/>
                  <a:pt x="151" y="16"/>
                </a:cubicBezTo>
                <a:cubicBezTo>
                  <a:pt x="161" y="16"/>
                  <a:pt x="175" y="63"/>
                  <a:pt x="177" y="69"/>
                </a:cubicBezTo>
                <a:cubicBezTo>
                  <a:pt x="174" y="79"/>
                  <a:pt x="154" y="123"/>
                  <a:pt x="177" y="131"/>
                </a:cubicBezTo>
                <a:cubicBezTo>
                  <a:pt x="187" y="134"/>
                  <a:pt x="188" y="113"/>
                  <a:pt x="195" y="105"/>
                </a:cubicBezTo>
                <a:cubicBezTo>
                  <a:pt x="219" y="76"/>
                  <a:pt x="245" y="71"/>
                  <a:pt x="275" y="51"/>
                </a:cubicBezTo>
                <a:cubicBezTo>
                  <a:pt x="278" y="47"/>
                  <a:pt x="306" y="0"/>
                  <a:pt x="319" y="7"/>
                </a:cubicBezTo>
                <a:cubicBezTo>
                  <a:pt x="327" y="11"/>
                  <a:pt x="313" y="25"/>
                  <a:pt x="310" y="34"/>
                </a:cubicBezTo>
                <a:cubicBezTo>
                  <a:pt x="314" y="45"/>
                  <a:pt x="324" y="82"/>
                  <a:pt x="337" y="87"/>
                </a:cubicBezTo>
                <a:cubicBezTo>
                  <a:pt x="345" y="90"/>
                  <a:pt x="355" y="82"/>
                  <a:pt x="363" y="78"/>
                </a:cubicBezTo>
                <a:cubicBezTo>
                  <a:pt x="382" y="68"/>
                  <a:pt x="417" y="43"/>
                  <a:pt x="417" y="43"/>
                </a:cubicBezTo>
                <a:cubicBezTo>
                  <a:pt x="462" y="72"/>
                  <a:pt x="449" y="92"/>
                  <a:pt x="505" y="78"/>
                </a:cubicBezTo>
                <a:cubicBezTo>
                  <a:pt x="508" y="69"/>
                  <a:pt x="505" y="53"/>
                  <a:pt x="514" y="51"/>
                </a:cubicBezTo>
                <a:cubicBezTo>
                  <a:pt x="525" y="48"/>
                  <a:pt x="564" y="93"/>
                  <a:pt x="567" y="96"/>
                </a:cubicBezTo>
                <a:cubicBezTo>
                  <a:pt x="572" y="109"/>
                  <a:pt x="584" y="159"/>
                  <a:pt x="603" y="131"/>
                </a:cubicBezTo>
                <a:cubicBezTo>
                  <a:pt x="620" y="106"/>
                  <a:pt x="611" y="72"/>
                  <a:pt x="620" y="43"/>
                </a:cubicBezTo>
                <a:cubicBezTo>
                  <a:pt x="629" y="46"/>
                  <a:pt x="639" y="46"/>
                  <a:pt x="647" y="51"/>
                </a:cubicBezTo>
                <a:cubicBezTo>
                  <a:pt x="666" y="61"/>
                  <a:pt x="680" y="80"/>
                  <a:pt x="700" y="87"/>
                </a:cubicBezTo>
                <a:cubicBezTo>
                  <a:pt x="738" y="100"/>
                  <a:pt x="769" y="118"/>
                  <a:pt x="807" y="131"/>
                </a:cubicBezTo>
                <a:cubicBezTo>
                  <a:pt x="838" y="152"/>
                  <a:pt x="844" y="149"/>
                  <a:pt x="815" y="149"/>
                </a:cubicBezTo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7FC7E-C73C-9C43-8F9C-AED9D3E8F55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0" y="365919"/>
            <a:ext cx="10150475" cy="104695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dirty="0">
                <a:latin typeface="Helvetica" charset="0"/>
                <a:ea typeface="MS PGothic" pitchFamily="34" charset="-128"/>
              </a:rPr>
              <a:t>What grates on your last nerves</a:t>
            </a:r>
            <a:r>
              <a:rPr lang="en-GB" dirty="0">
                <a:solidFill>
                  <a:srgbClr val="B3C33C"/>
                </a:solidFill>
                <a:latin typeface="Helvetica" charset="0"/>
                <a:ea typeface="MS PGothic" pitchFamily="34" charset="-128"/>
              </a:rPr>
              <a:t>?</a:t>
            </a:r>
          </a:p>
        </p:txBody>
      </p:sp>
      <p:pic>
        <p:nvPicPr>
          <p:cNvPr id="7171" name="Picture 3" descr="Seven Ha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638" y="1661319"/>
            <a:ext cx="5735637" cy="529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75A906-386A-C642-85B6-C02638059122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8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ilet paper r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1" y="1040295"/>
            <a:ext cx="8546836" cy="55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indoor, cup, paper&#10;&#10;Description automatically generated">
            <a:extLst>
              <a:ext uri="{FF2B5EF4-FFF2-40B4-BE49-F238E27FC236}">
                <a16:creationId xmlns:a16="http://schemas.microsoft.com/office/drawing/2014/main" id="{7611908D-93F8-A542-9860-8B67416A1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47" y="-558800"/>
            <a:ext cx="6808590" cy="90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48150A-C116-6048-AEA2-75CFDB880658}"/>
              </a:ext>
            </a:extLst>
          </p:cNvPr>
          <p:cNvSpPr txBox="1">
            <a:spLocks/>
          </p:cNvSpPr>
          <p:nvPr/>
        </p:nvSpPr>
        <p:spPr>
          <a:xfrm>
            <a:off x="0" y="289719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Things that people do at home </a:t>
            </a:r>
          </a:p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that gets on your last nerve</a:t>
            </a:r>
          </a:p>
        </p:txBody>
      </p:sp>
    </p:spTree>
    <p:extLst>
      <p:ext uri="{BB962C8B-B14F-4D97-AF65-F5344CB8AC3E}">
        <p14:creationId xmlns:p14="http://schemas.microsoft.com/office/powerpoint/2010/main" val="214812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E6B-EFFE-464B-88DA-2870E8723AB3}"/>
              </a:ext>
            </a:extLst>
          </p:cNvPr>
          <p:cNvSpPr txBox="1">
            <a:spLocks/>
          </p:cNvSpPr>
          <p:nvPr/>
        </p:nvSpPr>
        <p:spPr>
          <a:xfrm>
            <a:off x="0" y="289719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How do you react? 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43491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E6B-EFFE-464B-88DA-2870E8723AB3}"/>
              </a:ext>
            </a:extLst>
          </p:cNvPr>
          <p:cNvSpPr txBox="1">
            <a:spLocks/>
          </p:cNvSpPr>
          <p:nvPr/>
        </p:nvSpPr>
        <p:spPr>
          <a:xfrm>
            <a:off x="0" y="213519"/>
            <a:ext cx="10150475" cy="747313"/>
          </a:xfrm>
          <a:prstGeom prst="rect">
            <a:avLst/>
          </a:prstGeom>
          <a:effectLst/>
        </p:spPr>
        <p:txBody>
          <a:bodyPr/>
          <a:lstStyle>
            <a:lvl1pPr algn="l" defTabSz="7613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1 year later </a:t>
            </a:r>
          </a:p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same situation plus a system response </a:t>
            </a:r>
          </a:p>
          <a:p>
            <a:pPr algn="ctr" fontAlgn="auto">
              <a:spcAft>
                <a:spcPts val="0"/>
              </a:spcAft>
            </a:pPr>
            <a:endParaRPr lang="en-US" sz="1600" b="0" dirty="0">
              <a:solidFill>
                <a:srgbClr val="B3C33C"/>
              </a:solidFill>
              <a:latin typeface="Helvetica" pitchFamily="2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b="0" dirty="0">
                <a:solidFill>
                  <a:srgbClr val="B3C33C"/>
                </a:solidFill>
                <a:latin typeface="Helvetica" pitchFamily="2" charset="0"/>
              </a:rPr>
              <a:t>How do you feel now and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34806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70643</TotalTime>
  <Words>801</Words>
  <Application>Microsoft Office PowerPoint</Application>
  <PresentationFormat>Custom</PresentationFormat>
  <Paragraphs>152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Claire Hand</vt:lpstr>
      <vt:lpstr>Comic Sans MS</vt:lpstr>
      <vt:lpstr>Helvetica</vt:lpstr>
      <vt:lpstr>Trebuchet MS</vt:lpstr>
      <vt:lpstr>Office Theme</vt:lpstr>
      <vt:lpstr>PowerPoint Presentation</vt:lpstr>
      <vt:lpstr>Breakout rooms</vt:lpstr>
      <vt:lpstr> </vt:lpstr>
      <vt:lpstr>What grates on your last nerves?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Environments</vt:lpstr>
      <vt:lpstr>PowerPoint Presentation</vt:lpstr>
      <vt:lpstr>Introducing  the Core Concept: </vt:lpstr>
      <vt:lpstr>Important TO</vt:lpstr>
      <vt:lpstr>PowerPoint Presentation</vt:lpstr>
      <vt:lpstr>PowerPoint Presentation</vt:lpstr>
      <vt:lpstr>PowerPoint Presentation</vt:lpstr>
      <vt:lpstr>  ‘It’s awful when you are in bed &amp; you  don’t know what time it is.  The night seems to go on forever’</vt:lpstr>
      <vt:lpstr>Important FOR Part One</vt:lpstr>
      <vt:lpstr>PowerPoint Presentation</vt:lpstr>
      <vt:lpstr>PowerPoint Presentation</vt:lpstr>
      <vt:lpstr>PowerPoint Presentation</vt:lpstr>
      <vt:lpstr>PowerPoint Presentation</vt:lpstr>
      <vt:lpstr>Health and Safety can dictate life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Thinking - DAY 1</dc:title>
  <dc:creator>Michael Smull &amp; Michael Steinbruck</dc:creator>
  <cp:lastModifiedBy>Julie Tomlinson</cp:lastModifiedBy>
  <cp:revision>842</cp:revision>
  <cp:lastPrinted>2020-01-26T20:20:11Z</cp:lastPrinted>
  <dcterms:created xsi:type="dcterms:W3CDTF">2010-09-22T18:46:05Z</dcterms:created>
  <dcterms:modified xsi:type="dcterms:W3CDTF">2024-09-25T20:42:47Z</dcterms:modified>
</cp:coreProperties>
</file>