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2" r:id="rId1"/>
  </p:sldMasterIdLst>
  <p:notesMasterIdLst>
    <p:notesMasterId r:id="rId12"/>
  </p:notesMasterIdLst>
  <p:handoutMasterIdLst>
    <p:handoutMasterId r:id="rId13"/>
  </p:handoutMasterIdLst>
  <p:sldIdLst>
    <p:sldId id="593" r:id="rId2"/>
    <p:sldId id="501" r:id="rId3"/>
    <p:sldId id="522" r:id="rId4"/>
    <p:sldId id="613" r:id="rId5"/>
    <p:sldId id="363" r:id="rId6"/>
    <p:sldId id="686" r:id="rId7"/>
    <p:sldId id="688" r:id="rId8"/>
    <p:sldId id="689" r:id="rId9"/>
    <p:sldId id="687" r:id="rId10"/>
    <p:sldId id="920" r:id="rId11"/>
  </p:sldIdLst>
  <p:sldSz cx="10150475" cy="7589838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33C"/>
    <a:srgbClr val="094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5442"/>
  </p:normalViewPr>
  <p:slideViewPr>
    <p:cSldViewPr>
      <p:cViewPr varScale="1">
        <p:scale>
          <a:sx n="65" d="100"/>
          <a:sy n="65" d="100"/>
        </p:scale>
        <p:origin x="2208" y="72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75208"/>
    </p:cViewPr>
  </p:sorterViewPr>
  <p:notesViewPr>
    <p:cSldViewPr>
      <p:cViewPr>
        <p:scale>
          <a:sx n="100" d="100"/>
          <a:sy n="100" d="100"/>
        </p:scale>
        <p:origin x="-72" y="21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B6327B7-F92C-7741-9EA8-FB6CA35C22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CCF44DC-9533-334E-97A3-10639A3A25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326A4ED5-85F4-D14D-BCEE-5B7FC90997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402F213C-580B-D64C-BBF1-745D88916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839139-F9F7-5F47-875C-8FE7D9367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8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0859AABD-9F2D-BF49-92E6-2E77B38B23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C977C6F-60BF-A740-ACF6-7BBC85C1E7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07490B1-D2AD-454F-BEBC-8164AAC501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8550" y="696913"/>
            <a:ext cx="46624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294E7A37-6951-2A45-AA51-4092A170E1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50420205-4021-4B43-B7BD-B3F625426B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077180D0-FC02-B84B-B456-1B7B1D1D5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65003-6494-6247-8ECF-A6A2C31F2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72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C75268C0-CC33-394F-B9A2-689FBA7C6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C041C8B-DB70-C248-9FA3-F55296091D5B}" type="slidenum">
              <a:rPr lang="en-US" altLang="en-US" sz="1200" b="0" smtClean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F661BA3-B12C-5340-89D2-13F06B7B9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C1FBB02-DC6C-7C43-8580-8D2CA5E86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4BAB6294-D068-C24F-A202-36BF4F81B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DEAF16FA-04EB-084E-AAD6-C4B4C4A2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62A7718A-B6CB-D54A-A57D-153138D6E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CC5288A-FFE1-4042-A52B-ACE31A5D6E8C}" type="slidenum">
              <a:rPr lang="en-US" altLang="en-US" sz="1200" b="0" smtClean="0">
                <a:latin typeface="Arial" panose="020B0604020202020204" pitchFamily="34" charset="0"/>
              </a:rPr>
              <a:pPr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955022F0-06B2-2742-BEAD-5D32996F1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6C12D92-1A10-8E46-A8F5-2C2D5507C8D6}" type="slidenum">
              <a:rPr lang="en-US" altLang="en-US" sz="1200" b="0" smtClean="0"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D52F6883-0619-2845-8AD3-ADEEDC11D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993FAA8-90ED-5546-A921-26E7E0DFD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B06F4166-422B-3E4F-8C05-BFF4BD1A7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2B285FA-CC95-E04F-BE2F-20407B5DB00C}" type="slidenum">
              <a:rPr lang="en-US" altLang="en-US" sz="1200" b="0" smtClean="0"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0C9E66B8-DEC6-9B4F-810D-56870F54E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F978765-BDE5-ED42-8660-75475DE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61222ADB-1465-224A-A343-FF19897A0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00E81EAC-8E89-ED4D-B20F-699917DEC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7F20F05B-7A38-0F43-802B-2B759709E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EE00EC3-0B66-7446-B21B-8FE7B49E4E6C}" type="slidenum">
              <a:rPr lang="en-US" altLang="en-US" sz="1200" b="0" smtClean="0">
                <a:latin typeface="Arial" panose="020B0604020202020204" pitchFamily="34" charset="0"/>
              </a:rPr>
              <a:pPr/>
              <a:t>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>
            <a:extLst>
              <a:ext uri="{FF2B5EF4-FFF2-40B4-BE49-F238E27FC236}">
                <a16:creationId xmlns:a16="http://schemas.microsoft.com/office/drawing/2014/main" id="{20D5CBFA-6BD3-344A-A603-081E35D77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85346" name="Notes Placeholder 2">
            <a:extLst>
              <a:ext uri="{FF2B5EF4-FFF2-40B4-BE49-F238E27FC236}">
                <a16:creationId xmlns:a16="http://schemas.microsoft.com/office/drawing/2014/main" id="{4460E097-2495-364C-82F5-449D35BA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5347" name="Slide Number Placeholder 3">
            <a:extLst>
              <a:ext uri="{FF2B5EF4-FFF2-40B4-BE49-F238E27FC236}">
                <a16:creationId xmlns:a16="http://schemas.microsoft.com/office/drawing/2014/main" id="{ABAA3C63-32D0-7A46-91C6-47E1541AF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894A24D-B72B-A840-BEBD-B6D5BFA23385}" type="slidenum">
              <a:rPr lang="en-US" altLang="en-US" sz="1200" b="0" smtClean="0"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37071-0BF9-A344-AFC3-FEC6331051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>
            <a:extLst>
              <a:ext uri="{FF2B5EF4-FFF2-40B4-BE49-F238E27FC236}">
                <a16:creationId xmlns:a16="http://schemas.microsoft.com/office/drawing/2014/main" id="{6D4BA1DF-8AD9-3248-8FFC-78A5BF67A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309563"/>
            <a:ext cx="3435350" cy="2570162"/>
          </a:xfrm>
          <a:ln/>
        </p:spPr>
      </p:sp>
      <p:sp>
        <p:nvSpPr>
          <p:cNvPr id="187394" name="Notes Placeholder 2">
            <a:extLst>
              <a:ext uri="{FF2B5EF4-FFF2-40B4-BE49-F238E27FC236}">
                <a16:creationId xmlns:a16="http://schemas.microsoft.com/office/drawing/2014/main" id="{3CF65E66-3D50-194A-8094-24F30CC54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98800"/>
            <a:ext cx="6019800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altLang="en-US" dirty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7395" name="Slide Number Placeholder 3">
            <a:extLst>
              <a:ext uri="{FF2B5EF4-FFF2-40B4-BE49-F238E27FC236}">
                <a16:creationId xmlns:a16="http://schemas.microsoft.com/office/drawing/2014/main" id="{2CAB64ED-D2CF-6A45-BB7F-90E4A2D43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AE11EEE9-0543-4243-BE0F-0AB7DA2B5465}" type="slidenum">
              <a:rPr lang="en-US" altLang="en-US" sz="1200" b="0" smtClean="0"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A30DC-FCF8-754D-B644-35BDC18797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4D1E551A-65C2-8D4A-BA8B-A39DAE24B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CFD0C717-CB74-F94D-B758-600CC3E61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8E931A0A-6D0A-6844-9D65-A044511F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ED6DFFD-75F1-3B44-9B15-30CE747E2043}" type="slidenum">
              <a:rPr lang="en-US" altLang="en-US" sz="1200" b="0" smtClean="0"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ED696DC1-6686-9C46-A3DC-D0D369BB5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542925"/>
            <a:ext cx="2071688" cy="1549400"/>
          </a:xfrm>
          <a:ln/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A75F45D5-0EDD-764F-B0F4-D92AA5A24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46313"/>
            <a:ext cx="6019800" cy="4183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E2630055-AA92-8E44-A8C5-F8B43BA7C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EEFC7FD-0B03-BF4F-A083-4F1883ABF5DF}" type="slidenum">
              <a:rPr lang="en-US" altLang="en-US" sz="1200" b="0" smtClean="0">
                <a:latin typeface="Arial" panose="020B0604020202020204" pitchFamily="34" charset="0"/>
              </a:rPr>
              <a:pPr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D7792-29B5-BB4D-AAE6-60E8343068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678AF-C918-134E-A324-E13AC53D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6D0F-60DB-E346-A76A-391A8044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BB356-5D7C-434D-A1CA-7F82162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E5EB-6960-BD4F-8B88-FFEE6D4A9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8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E7F3E-750C-9D4C-B0C2-083EC947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115B-BF77-504C-A79D-FD27C02C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852A6-9E15-5F43-AC9D-5857298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D01D-F0D1-0149-B031-29CB89D7E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39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C353-2432-224A-9690-C69C3D68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968B-AD72-8343-9830-93C30D38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BF05-89E1-214F-BBB7-DCA04DD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0E86-008B-3D43-9B24-C01E9929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3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14313"/>
            <a:ext cx="10150475" cy="6532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761B2C-52A1-834D-B180-243C1D53B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96B7F-AA2D-F74B-8F7F-511D63359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9EAF0D-6A70-3F43-AD91-E860248CE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4C67-67C9-C54E-ACE7-263C53EAA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006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10150475" cy="67151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92338"/>
            <a:ext cx="4491038" cy="4554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2192338"/>
            <a:ext cx="4491037" cy="2200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1438" y="4545013"/>
            <a:ext cx="4491037" cy="22018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C73C75-62B9-9245-883E-BBEF3A48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F0D6EA-FFBB-354E-B910-78483E6C8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8C0EFA-F621-2A45-84B1-46FC50C75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9F81-1467-9949-BDED-ED06B257C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09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6142-DA75-CB42-8F37-07FC2849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B408-5711-7C45-A9C3-BBF2EEF1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3FEDC-9C74-8943-A05B-007E4FB9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D110-B58B-3A45-B945-C4B65DBA7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223C-BA92-5F4F-BE03-5CD06AFF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72D0-CBE5-6542-828C-8A5D6FFA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4283-165F-E743-A4B6-87A48C19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271-9AE0-6740-B6D7-0EAE8BF5C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1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24991E-59EB-4842-B61F-4499E701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834C5C-6A1D-CB48-9640-FCF95EFE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F88461-7E0F-7A40-BD1C-7379B98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32D8-6C60-3748-A5FA-4B309DA9C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1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D91D8E-3D94-9941-8E1E-C7A9305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6D0B4F-7F3B-E142-AD4B-3A57543A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A3E9B3-8410-024D-B327-2199D0F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338-01C3-494E-86D6-F095F6A7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4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149B79-3C69-4D47-9890-FC7C18B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40527C-0842-9343-8D88-6D6BCE9D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89C41B-B043-F44A-ADEE-DD85CE34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C57E-612A-6644-890E-278E4D8F1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79EEC1-7CC9-364B-BBBC-A1FBBAF5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52223F-4F4C-234D-A6DE-7E81123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3392B5-B919-584F-9A25-6EF9124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0325-5C99-D94E-B44B-8EF4267FB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A06EF-4278-0B41-A770-0B098710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A289B-B37D-444C-B393-AEB3D5CA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BBAB8-7554-A74B-8809-D3D4901E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6893-F325-8C47-A44E-8F8DDBE54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 rtlCol="0">
            <a:normAutofit/>
          </a:bodyPr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74EDDB-23AB-A74F-8AD2-E0ED7608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47CEE-6CA5-4343-B088-872157F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895728-F735-4E4D-81CC-6F67D346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2920-2A2A-354A-84D4-A9CE72569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0DF45F-AC60-D948-8869-14535EBA5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404813"/>
            <a:ext cx="8753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55E809-335E-554F-8649-08C10B284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2020888"/>
            <a:ext cx="875347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25" y="7034213"/>
            <a:ext cx="3425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9150" y="7034213"/>
            <a:ext cx="2282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2E618A-67CA-8C4C-B334-2391924DB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90" r:id="rId13"/>
  </p:sldLayoutIdLst>
  <p:txStyles>
    <p:titleStyle>
      <a:lvl1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3">
            <a:extLst>
              <a:ext uri="{FF2B5EF4-FFF2-40B4-BE49-F238E27FC236}">
                <a16:creationId xmlns:a16="http://schemas.microsoft.com/office/drawing/2014/main" id="{C8BBB94C-AE45-264B-BA8D-EE9B638C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111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Learning personality 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‘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characteristics</a:t>
            </a:r>
            <a:r>
              <a:rPr lang="ja-JP" altLang="en-US" sz="3200" b="0">
                <a:solidFill>
                  <a:srgbClr val="B3C33C"/>
                </a:solidFill>
                <a:latin typeface="Helvetica" pitchFamily="2" charset="0"/>
              </a:rPr>
              <a:t>’</a:t>
            </a:r>
            <a:r>
              <a:rPr lang="en-US" altLang="ja-JP" sz="3200" b="0" dirty="0">
                <a:solidFill>
                  <a:srgbClr val="B3C33C"/>
                </a:solidFill>
                <a:latin typeface="Helvetica" pitchFamily="2" charset="0"/>
              </a:rPr>
              <a:t> that</a:t>
            </a:r>
          </a:p>
          <a:p>
            <a:pPr algn="ctr"/>
            <a:r>
              <a:rPr lang="en-US" altLang="en-US" sz="3200" b="0" dirty="0">
                <a:solidFill>
                  <a:srgbClr val="B3C33C"/>
                </a:solidFill>
                <a:latin typeface="Helvetica" pitchFamily="2" charset="0"/>
              </a:rPr>
              <a:t>need to be Present or Absent in supporters</a:t>
            </a:r>
          </a:p>
        </p:txBody>
      </p:sp>
      <p:graphicFrame>
        <p:nvGraphicFramePr>
          <p:cNvPr id="648196" name="Group 4">
            <a:extLst>
              <a:ext uri="{FF2B5EF4-FFF2-40B4-BE49-F238E27FC236}">
                <a16:creationId xmlns:a16="http://schemas.microsoft.com/office/drawing/2014/main" id="{BE3D8158-80F7-9145-8723-497085ABBCB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8571553"/>
              </p:ext>
            </p:extLst>
          </p:nvPr>
        </p:nvGraphicFramePr>
        <p:xfrm>
          <a:off x="350838" y="1737519"/>
          <a:ext cx="9418637" cy="5332412"/>
        </p:xfrm>
        <a:graphic>
          <a:graphicData uri="http://schemas.openxmlformats.org/drawingml/2006/table">
            <a:tbl>
              <a:tblPr/>
              <a:tblGrid>
                <a:gridCol w="471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present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44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To learn the characteristics that need to be 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absent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, ask: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524">
                <a:tc>
                  <a:txBody>
                    <a:bodyPr/>
                    <a:lstStyle/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is closest to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enjoys spending time with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helps make good days happen for the person?</a:t>
                      </a: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231775" marR="0" lvl="0" indent="-231775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do these people have in common?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does the person avoid?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dislikes spending time with the person?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Who makes the person have bad days?</a:t>
                      </a: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  <a:p>
                      <a:pPr marL="177800" marR="0" lvl="0" indent="-17780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5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charset="-128"/>
                          <a:cs typeface="Helvetica" pitchFamily="34" charset="0"/>
                        </a:rPr>
                        <a:t>What characteristics to these people have in common?</a:t>
                      </a:r>
                    </a:p>
                  </a:txBody>
                  <a:tcPr marL="91436" marR="91436" marT="45718" marB="4571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02746C-F505-D641-AEF2-045BBC13149E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86888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Practical application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5" y="899319"/>
            <a:ext cx="9710611" cy="6172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Working/Not Working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use this to evaluate a current situation with someone you support, create action around what needs to stay the same and what needs to change</a:t>
            </a:r>
          </a:p>
          <a:p>
            <a:pPr algn="l"/>
            <a:r>
              <a:rPr lang="en-US" sz="2800" b="1" dirty="0">
                <a:solidFill>
                  <a:srgbClr val="F27035"/>
                </a:solidFill>
              </a:rPr>
              <a:t>Learning Log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Create a learning log to use for learning around a specific activity or for daily logs</a:t>
            </a: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Matching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How can you use this tool to explore the supports someone wants and who the best match would be?</a:t>
            </a:r>
          </a:p>
          <a:p>
            <a:pPr algn="l">
              <a:lnSpc>
                <a:spcPct val="100000"/>
              </a:lnSpc>
            </a:pPr>
            <a:endParaRPr lang="en-US" sz="2800" b="1" dirty="0">
              <a:solidFill>
                <a:srgbClr val="40A7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40A7B9"/>
                </a:solidFill>
              </a:rPr>
              <a:t>Add ideas to your Action Plan in your workbook</a:t>
            </a:r>
          </a:p>
          <a:p>
            <a:pPr algn="l">
              <a:lnSpc>
                <a:spcPct val="100000"/>
              </a:lnSpc>
            </a:pPr>
            <a:r>
              <a:rPr lang="en-US" sz="2800" b="1" dirty="0">
                <a:solidFill>
                  <a:srgbClr val="40A7B9"/>
                </a:solidFill>
              </a:rPr>
              <a:t>Feedback on Slack</a:t>
            </a:r>
          </a:p>
        </p:txBody>
      </p:sp>
    </p:spTree>
    <p:extLst>
      <p:ext uri="{BB962C8B-B14F-4D97-AF65-F5344CB8AC3E}">
        <p14:creationId xmlns:p14="http://schemas.microsoft.com/office/powerpoint/2010/main" val="347515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4">
            <a:extLst>
              <a:ext uri="{FF2B5EF4-FFF2-40B4-BE49-F238E27FC236}">
                <a16:creationId xmlns:a16="http://schemas.microsoft.com/office/drawing/2014/main" id="{01A2F631-BEC4-1C47-A404-0B1EDC779D49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7" y="-36930"/>
            <a:ext cx="9494837" cy="7602722"/>
          </a:xfr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719" name="Group 39">
            <a:extLst>
              <a:ext uri="{FF2B5EF4-FFF2-40B4-BE49-F238E27FC236}">
                <a16:creationId xmlns:a16="http://schemas.microsoft.com/office/drawing/2014/main" id="{CB9418FA-8A41-7246-B8D3-8360A9B3B98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2266636"/>
              </p:ext>
            </p:extLst>
          </p:nvPr>
        </p:nvGraphicFramePr>
        <p:xfrm>
          <a:off x="0" y="0"/>
          <a:ext cx="10150474" cy="7683501"/>
        </p:xfrm>
        <a:graphic>
          <a:graphicData uri="http://schemas.openxmlformats.org/drawingml/2006/table">
            <a:tbl>
              <a:tblPr/>
              <a:tblGrid>
                <a:gridCol w="2022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4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Matching Staff Supporting: Alan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48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7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Support wanted and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Skill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Personality Characteristics Needed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Helvetica"/>
                          <a:ea typeface="ＭＳ Ｐゴシック" charset="-128"/>
                          <a:cs typeface="Helvetica"/>
                        </a:rPr>
                        <a:t>Shared Common interests (would be nice to have)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get out of the Oldham area e.g.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Blackpool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, Southport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Full driving license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go on motorways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be a car driver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Patience/ Confident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They enjoy visiting places and travel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8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will take Alan fishing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fish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Can handle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bait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maggots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worms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peace and quiet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is patient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Prepared to sit in the rain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Not squeamish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Fishing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Angling interest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7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can use computers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Basic IT Skills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problem solve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share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computer knowledge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Willingness to learn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going on the computer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9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going for a meal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Able to engage with Alan where he wants to go.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Enjoys socializing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likes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to go out and about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Good communicator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Someone who enjoys a nice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meal in a pub/restaurant/cafe</a:t>
                      </a:r>
                    </a:p>
                  </a:txBody>
                  <a:tcPr marL="101497" marR="101497" marT="50592" marB="505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5" name="Object 3">
            <a:extLst>
              <a:ext uri="{FF2B5EF4-FFF2-40B4-BE49-F238E27FC236}">
                <a16:creationId xmlns:a16="http://schemas.microsoft.com/office/drawing/2014/main" id="{29D8F31E-03D3-D84E-B076-10233B20D2C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27722590"/>
              </p:ext>
            </p:extLst>
          </p:nvPr>
        </p:nvGraphicFramePr>
        <p:xfrm>
          <a:off x="1646237" y="43662"/>
          <a:ext cx="6459537" cy="9009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346450" imgH="4667250" progId="AcroExch.Document.7">
                  <p:embed/>
                </p:oleObj>
              </mc:Choice>
              <mc:Fallback>
                <p:oleObj name="Acrobat Document" r:id="rId3" imgW="3346450" imgH="4667250" progId="AcroExch.Document.7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7" y="43662"/>
                        <a:ext cx="6459537" cy="9009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3DE95BF8-FF2A-A54B-9434-C2C5CCEDB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2" y="138113"/>
            <a:ext cx="9134475" cy="976312"/>
          </a:xfrm>
        </p:spPr>
        <p:txBody>
          <a:bodyPr rtlCol="0">
            <a:normAutofit/>
          </a:bodyPr>
          <a:lstStyle/>
          <a:p>
            <a:pPr defTabSz="761329" eaLnBrk="1" fontAlgn="auto" hangingPunct="1">
              <a:spcAft>
                <a:spcPts val="0"/>
              </a:spcAft>
              <a:defRPr/>
            </a:pPr>
            <a:r>
              <a:rPr lang="en-US" sz="3663" b="1" dirty="0">
                <a:solidFill>
                  <a:srgbClr val="161616"/>
                </a:solidFill>
              </a:rPr>
              <a:t>Learning Wheel</a:t>
            </a:r>
          </a:p>
        </p:txBody>
      </p:sp>
      <p:sp>
        <p:nvSpPr>
          <p:cNvPr id="182275" name="AutoShape 3">
            <a:extLst>
              <a:ext uri="{FF2B5EF4-FFF2-40B4-BE49-F238E27FC236}">
                <a16:creationId xmlns:a16="http://schemas.microsoft.com/office/drawing/2014/main" id="{E5956839-E852-4E48-A0B1-7BA0870D4DD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69237" y="2601913"/>
            <a:ext cx="1878013" cy="2605088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6" name="AutoShape 4">
            <a:extLst>
              <a:ext uri="{FF2B5EF4-FFF2-40B4-BE49-F238E27FC236}">
                <a16:creationId xmlns:a16="http://schemas.microsoft.com/office/drawing/2014/main" id="{709086FD-4F16-3E4D-BE40-C2234D3E62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8144" y="2931319"/>
            <a:ext cx="2000250" cy="2379662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eaVert"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2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/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554BA7D9-4B9B-7A4A-9D6B-8E3820134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213100"/>
            <a:ext cx="2484438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marL="231775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95288" algn="l"/>
              </a:tabLs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Person-Centred</a:t>
            </a:r>
          </a:p>
          <a:p>
            <a:pPr>
              <a:lnSpc>
                <a:spcPct val="80000"/>
              </a:lnSpc>
            </a:pPr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Description</a:t>
            </a:r>
            <a:endParaRPr lang="en-US" altLang="en-US" sz="2500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643F8EB4-3FF3-7F40-9509-A7373188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3238500"/>
            <a:ext cx="15827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Action</a:t>
            </a:r>
          </a:p>
          <a:p>
            <a:pPr algn="ctr"/>
            <a:r>
              <a:rPr lang="en-US" altLang="en-US" sz="2500">
                <a:solidFill>
                  <a:srgbClr val="161616"/>
                </a:solidFill>
                <a:latin typeface="Helvetica" pitchFamily="2" charset="0"/>
              </a:rPr>
              <a:t>Planning</a:t>
            </a:r>
          </a:p>
        </p:txBody>
      </p:sp>
      <p:sp>
        <p:nvSpPr>
          <p:cNvPr id="182279" name="AutoShape 7" descr="PCT Tool Puzzle cropped">
            <a:extLst>
              <a:ext uri="{FF2B5EF4-FFF2-40B4-BE49-F238E27FC236}">
                <a16:creationId xmlns:a16="http://schemas.microsoft.com/office/drawing/2014/main" id="{7D3B4B46-F59E-D545-8AF7-8199404B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339850"/>
            <a:ext cx="13716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0" name="AutoShape 8" descr="PCT Tool Puzzle cropped">
            <a:extLst>
              <a:ext uri="{FF2B5EF4-FFF2-40B4-BE49-F238E27FC236}">
                <a16:creationId xmlns:a16="http://schemas.microsoft.com/office/drawing/2014/main" id="{D1558D48-259E-5C45-BF9F-E0C7714594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0838" y="1454150"/>
            <a:ext cx="12954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1" name="Oval 9">
            <a:extLst>
              <a:ext uri="{FF2B5EF4-FFF2-40B4-BE49-F238E27FC236}">
                <a16:creationId xmlns:a16="http://schemas.microsoft.com/office/drawing/2014/main" id="{BEF59E55-157A-2B4A-B6F9-E59B8810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316038"/>
            <a:ext cx="5407025" cy="1227137"/>
          </a:xfrm>
          <a:prstGeom prst="ellipse">
            <a:avLst/>
          </a:prstGeom>
          <a:solidFill>
            <a:schemeClr val="bg2"/>
          </a:solidFill>
          <a:ln w="50800">
            <a:solidFill>
              <a:srgbClr val="0070C0"/>
            </a:solidFill>
            <a:round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  <a:p>
            <a:pPr algn="ctr">
              <a:lnSpc>
                <a:spcPct val="140000"/>
              </a:lnSpc>
            </a:pPr>
            <a:endParaRPr lang="en-US" altLang="en-US" sz="180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82" name="AutoShape 11" descr="PCT Tool Puzzle cropped">
            <a:extLst>
              <a:ext uri="{FF2B5EF4-FFF2-40B4-BE49-F238E27FC236}">
                <a16:creationId xmlns:a16="http://schemas.microsoft.com/office/drawing/2014/main" id="{61FDB59A-71EE-184A-8601-2E805DFA08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82676" y="4946650"/>
            <a:ext cx="1219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3" name="AutoShape 12" descr="PCT Tool Puzzle cropped">
            <a:extLst>
              <a:ext uri="{FF2B5EF4-FFF2-40B4-BE49-F238E27FC236}">
                <a16:creationId xmlns:a16="http://schemas.microsoft.com/office/drawing/2014/main" id="{E34AFABF-AC94-964A-A581-5FC06A1636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97788" y="5235575"/>
            <a:ext cx="1600200" cy="155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2284" name="Line 13">
            <a:extLst>
              <a:ext uri="{FF2B5EF4-FFF2-40B4-BE49-F238E27FC236}">
                <a16:creationId xmlns:a16="http://schemas.microsoft.com/office/drawing/2014/main" id="{E18F4E29-EFB6-4245-A38D-39F726F4D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1767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5" name="Line 14">
            <a:extLst>
              <a:ext uri="{FF2B5EF4-FFF2-40B4-BE49-F238E27FC236}">
                <a16:creationId xmlns:a16="http://schemas.microsoft.com/office/drawing/2014/main" id="{717BCE86-A52A-7F41-81B2-F41BBAAD1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238" y="4405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6" name="Line 15">
            <a:extLst>
              <a:ext uri="{FF2B5EF4-FFF2-40B4-BE49-F238E27FC236}">
                <a16:creationId xmlns:a16="http://schemas.microsoft.com/office/drawing/2014/main" id="{07781667-524F-FD4B-8117-CD20BA3E3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8038" y="46355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87" name="Oval 16">
            <a:extLst>
              <a:ext uri="{FF2B5EF4-FFF2-40B4-BE49-F238E27FC236}">
                <a16:creationId xmlns:a16="http://schemas.microsoft.com/office/drawing/2014/main" id="{4BF9CC9F-23A5-E546-84F3-D087C93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208713"/>
            <a:ext cx="4173537" cy="6477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344081" name="AutoShape 17">
            <a:extLst>
              <a:ext uri="{FF2B5EF4-FFF2-40B4-BE49-F238E27FC236}">
                <a16:creationId xmlns:a16="http://schemas.microsoft.com/office/drawing/2014/main" id="{671BE99D-382B-2B42-BA88-3CBDCC23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813300"/>
            <a:ext cx="1219200" cy="1665288"/>
          </a:xfrm>
          <a:prstGeom prst="star5">
            <a:avLst/>
          </a:prstGeom>
          <a:solidFill>
            <a:srgbClr val="B3C33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16" tIns="45708" rIns="91416" bIns="45708" anchor="ctr">
            <a:spAutoFit/>
          </a:bodyPr>
          <a:lstStyle/>
          <a:p>
            <a:pPr algn="ctr">
              <a:defRPr/>
            </a:pPr>
            <a:endParaRPr lang="en-GB" sz="3500" b="0">
              <a:solidFill>
                <a:srgbClr val="161616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82289" name="Oval 18">
            <a:extLst>
              <a:ext uri="{FF2B5EF4-FFF2-40B4-BE49-F238E27FC236}">
                <a16:creationId xmlns:a16="http://schemas.microsoft.com/office/drawing/2014/main" id="{72320C5A-F233-BB4C-B510-8B606503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722813"/>
            <a:ext cx="609600" cy="647700"/>
          </a:xfrm>
          <a:prstGeom prst="ellipse">
            <a:avLst/>
          </a:prstGeom>
          <a:solidFill>
            <a:srgbClr val="B3C33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0" name="Text Box 19">
            <a:extLst>
              <a:ext uri="{FF2B5EF4-FFF2-40B4-BE49-F238E27FC236}">
                <a16:creationId xmlns:a16="http://schemas.microsoft.com/office/drawing/2014/main" id="{9756A88D-3B56-374E-A1BB-9C7C256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1427163"/>
            <a:ext cx="44783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stay the same?</a:t>
            </a:r>
          </a:p>
          <a:p>
            <a:pPr algn="ctr">
              <a:lnSpc>
                <a:spcPct val="110000"/>
              </a:lnSpc>
            </a:pPr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What needs to change?</a:t>
            </a:r>
          </a:p>
          <a:p>
            <a:pPr algn="ctr">
              <a:lnSpc>
                <a:spcPct val="110000"/>
              </a:lnSpc>
            </a:pPr>
            <a:r>
              <a:rPr lang="en-GB" altLang="en-US" sz="2200">
                <a:solidFill>
                  <a:srgbClr val="000000"/>
                </a:solidFill>
                <a:latin typeface="Helvetica" pitchFamily="2" charset="0"/>
              </a:rPr>
              <a:t>WW / WNW</a:t>
            </a:r>
            <a:endParaRPr lang="en-US" altLang="en-US" sz="2200" b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82291" name="AutoShape 20">
            <a:extLst>
              <a:ext uri="{FF2B5EF4-FFF2-40B4-BE49-F238E27FC236}">
                <a16:creationId xmlns:a16="http://schemas.microsoft.com/office/drawing/2014/main" id="{27A2A33A-8393-EF49-A083-25EA1F584A91}"/>
              </a:ext>
            </a:extLst>
          </p:cNvPr>
          <p:cNvSpPr>
            <a:spLocks noChangeArrowheads="1"/>
          </p:cNvSpPr>
          <p:nvPr/>
        </p:nvSpPr>
        <p:spPr bwMode="auto">
          <a:xfrm rot="2502462">
            <a:off x="5273675" y="5013325"/>
            <a:ext cx="304800" cy="915988"/>
          </a:xfrm>
          <a:prstGeom prst="triangle">
            <a:avLst>
              <a:gd name="adj" fmla="val 10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2" name="AutoShape 21">
            <a:extLst>
              <a:ext uri="{FF2B5EF4-FFF2-40B4-BE49-F238E27FC236}">
                <a16:creationId xmlns:a16="http://schemas.microsoft.com/office/drawing/2014/main" id="{1C4DE363-928D-6345-AEDA-CF30B877AF26}"/>
              </a:ext>
            </a:extLst>
          </p:cNvPr>
          <p:cNvSpPr>
            <a:spLocks noChangeArrowheads="1"/>
          </p:cNvSpPr>
          <p:nvPr/>
        </p:nvSpPr>
        <p:spPr bwMode="auto">
          <a:xfrm rot="-2903071">
            <a:off x="4364832" y="5039519"/>
            <a:ext cx="304800" cy="915987"/>
          </a:xfrm>
          <a:prstGeom prst="triangle">
            <a:avLst>
              <a:gd name="adj" fmla="val 50000"/>
            </a:avLst>
          </a:prstGeom>
          <a:solidFill>
            <a:srgbClr val="B3C33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3" name="Rectangle 22">
            <a:extLst>
              <a:ext uri="{FF2B5EF4-FFF2-40B4-BE49-F238E27FC236}">
                <a16:creationId xmlns:a16="http://schemas.microsoft.com/office/drawing/2014/main" id="{E62BF5CC-A574-2340-ABEF-9DFEB1E0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5461000"/>
            <a:ext cx="3352800" cy="771525"/>
          </a:xfrm>
          <a:prstGeom prst="rect">
            <a:avLst/>
          </a:prstGeom>
          <a:solidFill>
            <a:schemeClr val="bg2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91416" tIns="45708" rIns="91416" bIns="45708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Implementation</a:t>
            </a:r>
          </a:p>
          <a:p>
            <a:pPr algn="ctr"/>
            <a:r>
              <a:rPr lang="en-US" altLang="en-US" sz="2200">
                <a:solidFill>
                  <a:srgbClr val="161616"/>
                </a:solidFill>
                <a:latin typeface="Helvetica" pitchFamily="2" charset="0"/>
              </a:rPr>
              <a:t>&amp; Learning</a:t>
            </a:r>
          </a:p>
        </p:txBody>
      </p:sp>
      <p:sp>
        <p:nvSpPr>
          <p:cNvPr id="182294" name="AutoShape 24">
            <a:extLst>
              <a:ext uri="{FF2B5EF4-FFF2-40B4-BE49-F238E27FC236}">
                <a16:creationId xmlns:a16="http://schemas.microsoft.com/office/drawing/2014/main" id="{9D0FBF9E-1B8C-2E4A-AA60-0D5B5E62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295650"/>
            <a:ext cx="3052763" cy="1377950"/>
          </a:xfrm>
          <a:prstGeom prst="leftArrow">
            <a:avLst>
              <a:gd name="adj1" fmla="val 50000"/>
              <a:gd name="adj2" fmla="val 63335"/>
            </a:avLst>
          </a:prstGeom>
          <a:solidFill>
            <a:schemeClr val="bg2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5" name="Text Box 26">
            <a:extLst>
              <a:ext uri="{FF2B5EF4-FFF2-40B4-BE49-F238E27FC236}">
                <a16:creationId xmlns:a16="http://schemas.microsoft.com/office/drawing/2014/main" id="{49DD3658-B990-AD41-9CDE-1AF449EA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75" y="3803650"/>
            <a:ext cx="1682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161616"/>
                </a:solidFill>
                <a:latin typeface="Helvetica" pitchFamily="2" charset="0"/>
              </a:rPr>
              <a:t>PCT Tools</a:t>
            </a:r>
            <a:endParaRPr lang="en-US" altLang="en-US" b="0">
              <a:solidFill>
                <a:srgbClr val="161616"/>
              </a:solidFill>
              <a:latin typeface="Helvetica" pitchFamily="2" charset="0"/>
            </a:endParaRPr>
          </a:p>
        </p:txBody>
      </p:sp>
      <p:sp>
        <p:nvSpPr>
          <p:cNvPr id="182296" name="Line 27">
            <a:extLst>
              <a:ext uri="{FF2B5EF4-FFF2-40B4-BE49-F238E27FC236}">
                <a16:creationId xmlns:a16="http://schemas.microsoft.com/office/drawing/2014/main" id="{C6B4A549-3F78-FC40-8CC5-4979E7942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3291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7" name="Line 28">
            <a:extLst>
              <a:ext uri="{FF2B5EF4-FFF2-40B4-BE49-F238E27FC236}">
                <a16:creationId xmlns:a16="http://schemas.microsoft.com/office/drawing/2014/main" id="{C934A5AE-6806-1A46-8A0F-C88EF2213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8" y="4559300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2298" name="Line 29">
            <a:extLst>
              <a:ext uri="{FF2B5EF4-FFF2-40B4-BE49-F238E27FC236}">
                <a16:creationId xmlns:a16="http://schemas.microsoft.com/office/drawing/2014/main" id="{F57E31F6-45FB-3D41-8FDE-5040BE7DE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4786313"/>
            <a:ext cx="1219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2299" name="Picture 32">
            <a:extLst>
              <a:ext uri="{FF2B5EF4-FFF2-40B4-BE49-F238E27FC236}">
                <a16:creationId xmlns:a16="http://schemas.microsoft.com/office/drawing/2014/main" id="{69BD13AA-4FC6-DF41-BFA7-648FB891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21163"/>
            <a:ext cx="846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00" name="Picture 33">
            <a:extLst>
              <a:ext uri="{FF2B5EF4-FFF2-40B4-BE49-F238E27FC236}">
                <a16:creationId xmlns:a16="http://schemas.microsoft.com/office/drawing/2014/main" id="{05A9442B-992B-2548-A0C4-9EFC761A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729038"/>
            <a:ext cx="531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32A8B93-4597-F04E-9AA1-EEC2C7D56588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7">
            <a:extLst>
              <a:ext uri="{FF2B5EF4-FFF2-40B4-BE49-F238E27FC236}">
                <a16:creationId xmlns:a16="http://schemas.microsoft.com/office/drawing/2014/main" id="{1C8D7709-F597-B948-BE61-6773DD29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F508048-A3EC-D643-85C6-D638BDA1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84324" name="Text Box 11">
            <a:extLst>
              <a:ext uri="{FF2B5EF4-FFF2-40B4-BE49-F238E27FC236}">
                <a16:creationId xmlns:a16="http://schemas.microsoft.com/office/drawing/2014/main" id="{9A327171-EDFC-A048-87B0-710D3B36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035F5-5A5F-CE43-BCE3-F2433C93C7A3}"/>
              </a:ext>
            </a:extLst>
          </p:cNvPr>
          <p:cNvSpPr txBox="1">
            <a:spLocks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0" tIns="50679" rIns="101360" bIns="50679"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solidFill>
                <a:srgbClr val="B3C33C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B3C33C"/>
                </a:solidFill>
                <a:latin typeface="Helvetica"/>
                <a:ea typeface="+mj-ea"/>
                <a:cs typeface="Helvetica"/>
              </a:rPr>
              <a:t>4 + 1</a:t>
            </a:r>
            <a:endParaRPr lang="en-US" sz="4000" b="0" dirty="0">
              <a:solidFill>
                <a:srgbClr val="B3C33C"/>
              </a:solidFill>
              <a:latin typeface="Helvetica"/>
              <a:ea typeface="+mj-ea"/>
              <a:cs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C586EB-B398-1C4F-A07F-739144E70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74536"/>
              </p:ext>
            </p:extLst>
          </p:nvPr>
        </p:nvGraphicFramePr>
        <p:xfrm>
          <a:off x="655638" y="1127919"/>
          <a:ext cx="8991600" cy="5943669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204000278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56042389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74512187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54082843"/>
                    </a:ext>
                  </a:extLst>
                </a:gridCol>
              </a:tblGrid>
              <a:tr h="156412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263733"/>
                  </a:ext>
                </a:extLst>
              </a:tr>
              <a:tr h="3484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do?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When did you do it?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Who else was there?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 learn from your efforts?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went well?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worked for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challenges did you encounter?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you like about what you tried?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didn’</a:t>
                      </a:r>
                      <a:r>
                        <a:rPr kumimoji="0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t work for you?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75696"/>
                  </a:ext>
                </a:extLst>
              </a:tr>
              <a:tr h="8951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52" marB="50552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7775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A045CDB-1118-BD4F-B496-23EFE198D551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7">
            <a:extLst>
              <a:ext uri="{FF2B5EF4-FFF2-40B4-BE49-F238E27FC236}">
                <a16:creationId xmlns:a16="http://schemas.microsoft.com/office/drawing/2014/main" id="{15E88690-5936-0F4E-9E81-C24F35A1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1349375"/>
            <a:ext cx="2039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186371" name="Text Box 14">
            <a:extLst>
              <a:ext uri="{FF2B5EF4-FFF2-40B4-BE49-F238E27FC236}">
                <a16:creationId xmlns:a16="http://schemas.microsoft.com/office/drawing/2014/main" id="{893EFA98-4CC2-504D-9EA6-58AD8B609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" y="6157913"/>
            <a:ext cx="9647237" cy="80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9" rIns="91413" bIns="45709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+1:  Keep doing protein shakes; find someone local to cook occasionally; keep asking 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what did you eat today, not just 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“</a:t>
            </a:r>
            <a:r>
              <a:rPr lang="en-US" altLang="ja-JP" sz="2300" b="0" dirty="0">
                <a:solidFill>
                  <a:srgbClr val="080808"/>
                </a:solidFill>
                <a:latin typeface="Helvetica" pitchFamily="2" charset="0"/>
              </a:rPr>
              <a:t>did you eat today?</a:t>
            </a:r>
            <a:r>
              <a:rPr lang="en-US" altLang="en-US" sz="2300" b="0" dirty="0">
                <a:solidFill>
                  <a:srgbClr val="080808"/>
                </a:solidFill>
                <a:latin typeface="Helvetica" pitchFamily="2" charset="0"/>
              </a:rPr>
              <a:t>”</a:t>
            </a:r>
          </a:p>
        </p:txBody>
      </p:sp>
      <p:sp>
        <p:nvSpPr>
          <p:cNvPr id="186372" name="Title 1">
            <a:extLst>
              <a:ext uri="{FF2B5EF4-FFF2-40B4-BE49-F238E27FC236}">
                <a16:creationId xmlns:a16="http://schemas.microsoft.com/office/drawing/2014/main" id="{5E5CEE04-CDC1-C940-91EF-05F5393563B7}"/>
              </a:ext>
            </a:extLst>
          </p:cNvPr>
          <p:cNvSpPr txBox="1">
            <a:spLocks/>
          </p:cNvSpPr>
          <p:nvPr/>
        </p:nvSpPr>
        <p:spPr bwMode="auto">
          <a:xfrm>
            <a:off x="339725" y="209550"/>
            <a:ext cx="9304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51" tIns="50675" rIns="101351" bIns="50675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What we have done to address Liz’</a:t>
            </a:r>
            <a:r>
              <a:rPr lang="en-US" altLang="ja-JP" sz="3600" b="0" dirty="0">
                <a:solidFill>
                  <a:srgbClr val="B3C33C"/>
                </a:solidFill>
                <a:latin typeface="Helvetica" pitchFamily="2" charset="0"/>
              </a:rPr>
              <a:t>s malnourishment</a:t>
            </a:r>
            <a:endParaRPr lang="en-US" altLang="en-US" sz="3600" b="0" dirty="0">
              <a:solidFill>
                <a:srgbClr val="B3C33C"/>
              </a:solidFill>
              <a:latin typeface="Helvetica" pitchFamily="2" charset="0"/>
            </a:endParaRPr>
          </a:p>
        </p:txBody>
      </p:sp>
      <p:sp>
        <p:nvSpPr>
          <p:cNvPr id="186373" name="TextBox 13">
            <a:extLst>
              <a:ext uri="{FF2B5EF4-FFF2-40B4-BE49-F238E27FC236}">
                <a16:creationId xmlns:a16="http://schemas.microsoft.com/office/drawing/2014/main" id="{3ED823D0-B076-3746-806D-727F0761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0" y="406400"/>
            <a:ext cx="2047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51" tIns="50675" rIns="101351" bIns="5067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5C8B73-E940-7C46-AF2C-019B6C8F5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62157"/>
              </p:ext>
            </p:extLst>
          </p:nvPr>
        </p:nvGraphicFramePr>
        <p:xfrm>
          <a:off x="274638" y="1543050"/>
          <a:ext cx="9647237" cy="438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2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8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TRIED?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have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LEARNED?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PLEASED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What are 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Calibri"/>
                          <a:cs typeface="Calibri"/>
                        </a:rPr>
                        <a:t>CONCERNED ABOUT?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Healthy frozen meals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Daughter cooking a week’s worth of food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High protein shakes 2x a day 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She doesn’t like processed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almost always eat daughter’s home cooked food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Protein shakes work really well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baseline="0" dirty="0">
                          <a:latin typeface="Calibri"/>
                          <a:cs typeface="Calibri"/>
                          <a:sym typeface="Wingdings"/>
                        </a:rPr>
                        <a:t> If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having a really bad day, might only drink one shake at best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steadily gaining weight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Found at least two options that work for 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 She is committed to eating when she can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Stress on daughter to cook and drive 5 hours round trip every weekend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Only eating once a day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cs typeface="Calibri"/>
                          <a:sym typeface="Wingdings"/>
                        </a:rPr>
                        <a:t></a:t>
                      </a:r>
                      <a:r>
                        <a:rPr lang="en-US" sz="2200" dirty="0">
                          <a:latin typeface="Calibri"/>
                          <a:cs typeface="Calibri"/>
                        </a:rPr>
                        <a:t>Will lose appetite again if depression comes back</a:t>
                      </a:r>
                      <a:endParaRPr lang="en-US" sz="2200" dirty="0">
                        <a:solidFill>
                          <a:srgbClr val="080808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9405" marR="69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B5FBB4F-E6AF-9046-A77A-1448967D7EF6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2">
            <a:extLst>
              <a:ext uri="{FF2B5EF4-FFF2-40B4-BE49-F238E27FC236}">
                <a16:creationId xmlns:a16="http://schemas.microsoft.com/office/drawing/2014/main" id="{AC9F269B-99FE-384C-9FAB-04E3B9D6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19063"/>
            <a:ext cx="5078412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7">
            <a:extLst>
              <a:ext uri="{FF2B5EF4-FFF2-40B4-BE49-F238E27FC236}">
                <a16:creationId xmlns:a16="http://schemas.microsoft.com/office/drawing/2014/main" id="{989E6ECE-9F03-314B-90D6-64687049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349375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 u="sng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en-US" sz="1800" u="sng">
              <a:solidFill>
                <a:srgbClr val="C00000"/>
              </a:solidFill>
            </a:endParaRPr>
          </a:p>
          <a:p>
            <a:endParaRPr lang="en-US" altLang="en-US" sz="1800" u="sng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69BC3B2-BEE5-1D47-B834-9505D15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349375"/>
            <a:ext cx="223202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1" tIns="45713" rIns="91421" bIns="45713">
            <a:spAutoFit/>
          </a:bodyPr>
          <a:lstStyle/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?</a:t>
            </a:r>
          </a:p>
          <a:p>
            <a:pPr marL="256918" indent="-256918">
              <a:defRPr/>
            </a:pPr>
            <a:endParaRPr lang="en-US" sz="1800" u="sng" dirty="0">
              <a:solidFill>
                <a:schemeClr val="bg1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90468" name="Text Box 11">
            <a:extLst>
              <a:ext uri="{FF2B5EF4-FFF2-40B4-BE49-F238E27FC236}">
                <a16:creationId xmlns:a16="http://schemas.microsoft.com/office/drawing/2014/main" id="{858BD744-1815-E745-A270-384A1DBF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349375"/>
            <a:ext cx="207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3" rIns="91421" bIns="4571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sng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0469" name="Title 1">
            <a:extLst>
              <a:ext uri="{FF2B5EF4-FFF2-40B4-BE49-F238E27FC236}">
                <a16:creationId xmlns:a16="http://schemas.microsoft.com/office/drawing/2014/main" id="{07EA9BBC-D88B-8341-BFC5-DFA20800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-242888"/>
            <a:ext cx="10236200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60" tIns="50679" rIns="101360" bIns="50679" anchor="ctr"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4400" dirty="0">
              <a:solidFill>
                <a:srgbClr val="B3C33C"/>
              </a:solidFill>
            </a:endParaRPr>
          </a:p>
          <a:p>
            <a:pPr algn="ctr"/>
            <a:r>
              <a:rPr lang="en-US" altLang="en-US" sz="4000" dirty="0">
                <a:solidFill>
                  <a:srgbClr val="B3C33C"/>
                </a:solidFill>
                <a:latin typeface="Helvetica" pitchFamily="2" charset="0"/>
              </a:rPr>
              <a:t>4 + 1</a:t>
            </a:r>
            <a:endParaRPr lang="en-US" altLang="en-US" sz="4000" b="0" dirty="0">
              <a:solidFill>
                <a:srgbClr val="B3C33C"/>
              </a:solidFill>
              <a:latin typeface="Helvetica" pitchFamily="2" charset="0"/>
            </a:endParaRPr>
          </a:p>
          <a:p>
            <a:pPr algn="ctr"/>
            <a:r>
              <a:rPr lang="en-US" altLang="en-US" sz="3600" b="0" dirty="0">
                <a:solidFill>
                  <a:srgbClr val="B3C33C"/>
                </a:solidFill>
                <a:latin typeface="Helvetica" pitchFamily="2" charset="0"/>
              </a:rPr>
              <a:t>During our time together these last 5 sessions 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D6BB1-AE3A-8542-A5CA-B07FB1C00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42857"/>
              </p:ext>
            </p:extLst>
          </p:nvPr>
        </p:nvGraphicFramePr>
        <p:xfrm>
          <a:off x="731838" y="1509713"/>
          <a:ext cx="8991600" cy="5565775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val="128413526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95897517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77517548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299976125"/>
                    </a:ext>
                  </a:extLst>
                </a:gridCol>
              </a:tblGrid>
              <a:tr h="15641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tried?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have you learned?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pleased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What are you concerned about?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28052"/>
                  </a:ext>
                </a:extLst>
              </a:tr>
              <a:tr h="259048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67309"/>
                  </a:ext>
                </a:extLst>
              </a:tr>
              <a:tr h="141111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defRPr sz="2000">
                          <a:solidFill>
                            <a:schemeClr val="tx1"/>
                          </a:solidFill>
                          <a:latin typeface="Helvetica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Helvetica" pitchFamily="2" charset="0"/>
                          <a:ea typeface="ＭＳ Ｐゴシック" panose="020B0600070205080204" pitchFamily="34" charset="-128"/>
                        </a:rPr>
                        <a:t>+1 – Given your learning what will you do next?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elvetica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101505" marR="101505" marT="50568" marB="50568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1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E37B156-8C07-2447-9260-83F4D6D896ED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20418</TotalTime>
  <Words>781</Words>
  <Application>Microsoft Office PowerPoint</Application>
  <PresentationFormat>Custom</PresentationFormat>
  <Paragraphs>181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Helvetica</vt:lpstr>
      <vt:lpstr>Times New Roman</vt:lpstr>
      <vt:lpstr>Trebuchet MS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Learning Wheel</vt:lpstr>
      <vt:lpstr>PowerPoint Presentation</vt:lpstr>
      <vt:lpstr>PowerPoint Presentation</vt:lpstr>
      <vt:lpstr>PowerPoint Presentation</vt:lpstr>
      <vt:lpstr>PowerPoint Presentation</vt:lpstr>
      <vt:lpstr>Practical 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Julie Tomlinson</cp:lastModifiedBy>
  <cp:revision>69</cp:revision>
  <cp:lastPrinted>2020-11-26T19:44:55Z</cp:lastPrinted>
  <dcterms:created xsi:type="dcterms:W3CDTF">2019-06-09T20:53:39Z</dcterms:created>
  <dcterms:modified xsi:type="dcterms:W3CDTF">2024-09-25T21:29:29Z</dcterms:modified>
</cp:coreProperties>
</file>