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2" r:id="rId1"/>
  </p:sldMasterIdLst>
  <p:notesMasterIdLst>
    <p:notesMasterId r:id="rId36"/>
  </p:notesMasterIdLst>
  <p:handoutMasterIdLst>
    <p:handoutMasterId r:id="rId37"/>
  </p:handoutMasterIdLst>
  <p:sldIdLst>
    <p:sldId id="258" r:id="rId2"/>
    <p:sldId id="919" r:id="rId3"/>
    <p:sldId id="573" r:id="rId4"/>
    <p:sldId id="746" r:id="rId5"/>
    <p:sldId id="747" r:id="rId6"/>
    <p:sldId id="748" r:id="rId7"/>
    <p:sldId id="749" r:id="rId8"/>
    <p:sldId id="759" r:id="rId9"/>
    <p:sldId id="750" r:id="rId10"/>
    <p:sldId id="752" r:id="rId11"/>
    <p:sldId id="753" r:id="rId12"/>
    <p:sldId id="754" r:id="rId13"/>
    <p:sldId id="755" r:id="rId14"/>
    <p:sldId id="751" r:id="rId15"/>
    <p:sldId id="756" r:id="rId16"/>
    <p:sldId id="691" r:id="rId17"/>
    <p:sldId id="692" r:id="rId18"/>
    <p:sldId id="884" r:id="rId19"/>
    <p:sldId id="577" r:id="rId20"/>
    <p:sldId id="882" r:id="rId21"/>
    <p:sldId id="881" r:id="rId22"/>
    <p:sldId id="579" r:id="rId23"/>
    <p:sldId id="593" r:id="rId24"/>
    <p:sldId id="501" r:id="rId25"/>
    <p:sldId id="522" r:id="rId26"/>
    <p:sldId id="613" r:id="rId27"/>
    <p:sldId id="883" r:id="rId28"/>
    <p:sldId id="363" r:id="rId29"/>
    <p:sldId id="686" r:id="rId30"/>
    <p:sldId id="688" r:id="rId31"/>
    <p:sldId id="689" r:id="rId32"/>
    <p:sldId id="687" r:id="rId33"/>
    <p:sldId id="920" r:id="rId34"/>
    <p:sldId id="647" r:id="rId35"/>
  </p:sldIdLst>
  <p:sldSz cx="10150475" cy="7589838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33C"/>
    <a:srgbClr val="094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65442"/>
  </p:normalViewPr>
  <p:slideViewPr>
    <p:cSldViewPr>
      <p:cViewPr varScale="1">
        <p:scale>
          <a:sx n="65" d="100"/>
          <a:sy n="65" d="100"/>
        </p:scale>
        <p:origin x="2208" y="78"/>
      </p:cViewPr>
      <p:guideLst>
        <p:guide orient="horz" pos="2391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75208"/>
    </p:cViewPr>
  </p:sorterViewPr>
  <p:notesViewPr>
    <p:cSldViewPr>
      <p:cViewPr>
        <p:scale>
          <a:sx n="100" d="100"/>
          <a:sy n="100" d="100"/>
        </p:scale>
        <p:origin x="-72" y="21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9B6327B7-F92C-7741-9EA8-FB6CA35C22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CCF44DC-9533-334E-97A3-10639A3A25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326A4ED5-85F4-D14D-BCEE-5B7FC90997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402F213C-580B-D64C-BBF1-745D889162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839139-F9F7-5F47-875C-8FE7D9367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58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0859AABD-9F2D-BF49-92E6-2E77B38B23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1C977C6F-60BF-A740-ACF6-7BBC85C1E7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07490B1-D2AD-454F-BEBC-8164AAC501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8550" y="696913"/>
            <a:ext cx="46624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294E7A37-6951-2A45-AA51-4092A170E1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3542" name="Rectangle 6">
            <a:extLst>
              <a:ext uri="{FF2B5EF4-FFF2-40B4-BE49-F238E27FC236}">
                <a16:creationId xmlns:a16="http://schemas.microsoft.com/office/drawing/2014/main" id="{50420205-4021-4B43-B7BD-B3F625426B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3" name="Rectangle 7">
            <a:extLst>
              <a:ext uri="{FF2B5EF4-FFF2-40B4-BE49-F238E27FC236}">
                <a16:creationId xmlns:a16="http://schemas.microsoft.com/office/drawing/2014/main" id="{077180D0-FC02-B84B-B456-1B7B1D1D5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65003-6494-6247-8ECF-A6A2C31F2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472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– 8 minutes total (about 1 minutes each for introductions)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introduce themselves</a:t>
            </a:r>
          </a:p>
          <a:p>
            <a:pPr marL="285750" indent="-285750">
              <a:buFontTx/>
              <a:buChar char="-"/>
            </a:pPr>
            <a:r>
              <a:rPr lang="en-US" dirty="0"/>
              <a:t>1 thing they are passionate about (hobby, interest)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choose roles for activities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>
            <a:extLst>
              <a:ext uri="{FF2B5EF4-FFF2-40B4-BE49-F238E27FC236}">
                <a16:creationId xmlns:a16="http://schemas.microsoft.com/office/drawing/2014/main" id="{13E20831-E639-D44F-9A7A-390E9BDD3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>
            <a:extLst>
              <a:ext uri="{FF2B5EF4-FFF2-40B4-BE49-F238E27FC236}">
                <a16:creationId xmlns:a16="http://schemas.microsoft.com/office/drawing/2014/main" id="{9C825CEC-6489-E147-8DC6-B9C119590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4627" name="Slide Number Placeholder 3">
            <a:extLst>
              <a:ext uri="{FF2B5EF4-FFF2-40B4-BE49-F238E27FC236}">
                <a16:creationId xmlns:a16="http://schemas.microsoft.com/office/drawing/2014/main" id="{70088659-6F21-6745-8658-2299DC246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7A5CEC0-4200-7748-8363-051E807BB9C3}" type="slidenum">
              <a:rPr lang="en-US" altLang="en-US" sz="1200" b="0" smtClean="0">
                <a:latin typeface="Arial" panose="020B0604020202020204" pitchFamily="34" charset="0"/>
              </a:rPr>
              <a:pPr/>
              <a:t>12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>
            <a:extLst>
              <a:ext uri="{FF2B5EF4-FFF2-40B4-BE49-F238E27FC236}">
                <a16:creationId xmlns:a16="http://schemas.microsoft.com/office/drawing/2014/main" id="{480A5E70-8969-9C4F-A069-79D7B8130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616A2-00ED-024E-8EF8-C79837FF6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cs typeface="MS PGothic" pitchFamily="34" charset="-128"/>
              </a:rPr>
              <a:t> </a:t>
            </a:r>
          </a:p>
          <a:p>
            <a:pPr>
              <a:defRPr/>
            </a:pPr>
            <a:endParaRPr lang="en-US" b="0" dirty="0"/>
          </a:p>
        </p:txBody>
      </p:sp>
      <p:sp>
        <p:nvSpPr>
          <p:cNvPr id="156675" name="Slide Number Placeholder 3">
            <a:extLst>
              <a:ext uri="{FF2B5EF4-FFF2-40B4-BE49-F238E27FC236}">
                <a16:creationId xmlns:a16="http://schemas.microsoft.com/office/drawing/2014/main" id="{2DEE24FC-4689-A74D-B334-004589C5C8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4426B64-F747-0247-8546-DC0937A5FD36}" type="slidenum">
              <a:rPr lang="en-US" altLang="en-US" sz="1200" b="0" smtClean="0">
                <a:latin typeface="Arial" panose="020B0604020202020204" pitchFamily="34" charset="0"/>
              </a:rPr>
              <a:pPr/>
              <a:t>13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>
            <a:extLst>
              <a:ext uri="{FF2B5EF4-FFF2-40B4-BE49-F238E27FC236}">
                <a16:creationId xmlns:a16="http://schemas.microsoft.com/office/drawing/2014/main" id="{9259D61E-2378-8447-9A20-FB669D31C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>
            <a:extLst>
              <a:ext uri="{FF2B5EF4-FFF2-40B4-BE49-F238E27FC236}">
                <a16:creationId xmlns:a16="http://schemas.microsoft.com/office/drawing/2014/main" id="{C8545812-99E6-2049-9BD0-0D7B657D4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8483" name="Slide Number Placeholder 3">
            <a:extLst>
              <a:ext uri="{FF2B5EF4-FFF2-40B4-BE49-F238E27FC236}">
                <a16:creationId xmlns:a16="http://schemas.microsoft.com/office/drawing/2014/main" id="{93F2530B-B5BD-A744-9E4C-36059915C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2398DCA-6E2F-644B-94B7-B884813FB10C}" type="slidenum">
              <a:rPr lang="en-US" altLang="en-US" sz="1200" b="0" smtClean="0">
                <a:latin typeface="Arial" panose="020B0604020202020204" pitchFamily="34" charset="0"/>
              </a:rPr>
              <a:pPr/>
              <a:t>14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>
            <a:extLst>
              <a:ext uri="{FF2B5EF4-FFF2-40B4-BE49-F238E27FC236}">
                <a16:creationId xmlns:a16="http://schemas.microsoft.com/office/drawing/2014/main" id="{A92E84EE-178D-AC46-8482-3376CC26F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>
            <a:extLst>
              <a:ext uri="{FF2B5EF4-FFF2-40B4-BE49-F238E27FC236}">
                <a16:creationId xmlns:a16="http://schemas.microsoft.com/office/drawing/2014/main" id="{0F1C33FA-CAF1-3045-A217-2BB380E87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altLang="en-US" b="0" u="sng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8723" name="Slide Number Placeholder 3">
            <a:extLst>
              <a:ext uri="{FF2B5EF4-FFF2-40B4-BE49-F238E27FC236}">
                <a16:creationId xmlns:a16="http://schemas.microsoft.com/office/drawing/2014/main" id="{A1786999-9719-8141-9880-3BA8A8BE0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0A21EAA-BFA4-904B-9885-04B304FEB00D}" type="slidenum">
              <a:rPr lang="en-US" altLang="en-US" sz="1200" b="0" smtClean="0">
                <a:latin typeface="Arial" panose="020B0604020202020204" pitchFamily="34" charset="0"/>
              </a:rPr>
              <a:pPr/>
              <a:t>15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>
            <a:extLst>
              <a:ext uri="{FF2B5EF4-FFF2-40B4-BE49-F238E27FC236}">
                <a16:creationId xmlns:a16="http://schemas.microsoft.com/office/drawing/2014/main" id="{DC783DC5-B71C-454E-96C5-9E003BB05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>
            <a:extLst>
              <a:ext uri="{FF2B5EF4-FFF2-40B4-BE49-F238E27FC236}">
                <a16:creationId xmlns:a16="http://schemas.microsoft.com/office/drawing/2014/main" id="{722469EF-C8C0-1342-91FE-F8A9FD471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2819" name="Slide Number Placeholder 3">
            <a:extLst>
              <a:ext uri="{FF2B5EF4-FFF2-40B4-BE49-F238E27FC236}">
                <a16:creationId xmlns:a16="http://schemas.microsoft.com/office/drawing/2014/main" id="{DBA3DFAB-0DD4-4048-9449-12C4A9313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3534525-3315-0D4C-86ED-3B3EDA4CBC78}" type="slidenum">
              <a:rPr lang="en-US" altLang="en-US" sz="1200" b="0" smtClean="0">
                <a:latin typeface="Arial" panose="020B0604020202020204" pitchFamily="34" charset="0"/>
              </a:rPr>
              <a:pPr/>
              <a:t>16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>
            <a:extLst>
              <a:ext uri="{FF2B5EF4-FFF2-40B4-BE49-F238E27FC236}">
                <a16:creationId xmlns:a16="http://schemas.microsoft.com/office/drawing/2014/main" id="{69ACBDCA-FDEA-884D-A57D-290BB42D2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7752330-4091-9849-B984-DA15068D6676}" type="slidenum">
              <a:rPr lang="en-US" altLang="en-US" sz="1200" b="0" smtClean="0">
                <a:latin typeface="Arial" panose="020B0604020202020204" pitchFamily="34" charset="0"/>
              </a:rPr>
              <a:pPr/>
              <a:t>17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1EA25AB3-314E-7940-A3E1-6781E58E0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D1BC6FDB-01D9-3D46-AC8E-71FD90425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>
            <a:extLst>
              <a:ext uri="{FF2B5EF4-FFF2-40B4-BE49-F238E27FC236}">
                <a16:creationId xmlns:a16="http://schemas.microsoft.com/office/drawing/2014/main" id="{0C461749-2A90-3743-AB3D-21DDF0E2C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>
            <a:extLst>
              <a:ext uri="{FF2B5EF4-FFF2-40B4-BE49-F238E27FC236}">
                <a16:creationId xmlns:a16="http://schemas.microsoft.com/office/drawing/2014/main" id="{C5610E13-2533-AA41-A223-F04BC5182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8963" name="Slide Number Placeholder 3">
            <a:extLst>
              <a:ext uri="{FF2B5EF4-FFF2-40B4-BE49-F238E27FC236}">
                <a16:creationId xmlns:a16="http://schemas.microsoft.com/office/drawing/2014/main" id="{C3E231AC-8360-734F-9800-79E5BE890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A3C0311-DDF4-5345-8EE9-EB000DD35B29}" type="slidenum">
              <a:rPr lang="en-US" altLang="en-US" sz="1200" b="0" smtClean="0">
                <a:latin typeface="Arial" panose="020B0604020202020204" pitchFamily="34" charset="0"/>
              </a:rPr>
              <a:pPr/>
              <a:t>19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965003-6494-6247-8ECF-A6A2C31F2B8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801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>
            <a:extLst>
              <a:ext uri="{FF2B5EF4-FFF2-40B4-BE49-F238E27FC236}">
                <a16:creationId xmlns:a16="http://schemas.microsoft.com/office/drawing/2014/main" id="{E1E321BC-5F88-7E48-BDD8-4E8C29BB9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>
            <a:extLst>
              <a:ext uri="{FF2B5EF4-FFF2-40B4-BE49-F238E27FC236}">
                <a16:creationId xmlns:a16="http://schemas.microsoft.com/office/drawing/2014/main" id="{B7E82F39-1B38-1F4B-855F-3A5361E7C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0291" name="Slide Number Placeholder 3">
            <a:extLst>
              <a:ext uri="{FF2B5EF4-FFF2-40B4-BE49-F238E27FC236}">
                <a16:creationId xmlns:a16="http://schemas.microsoft.com/office/drawing/2014/main" id="{842A6C26-14E2-D747-ABC3-AC356ED24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CC96466-7951-FC45-96AA-A25E8734AEC4}" type="slidenum">
              <a:rPr lang="en-US" altLang="en-US" sz="1200" b="0">
                <a:latin typeface="Arial" panose="020B0604020202020204" pitchFamily="34" charset="0"/>
              </a:rPr>
              <a:pPr/>
              <a:t>22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19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>
            <a:extLst>
              <a:ext uri="{FF2B5EF4-FFF2-40B4-BE49-F238E27FC236}">
                <a16:creationId xmlns:a16="http://schemas.microsoft.com/office/drawing/2014/main" id="{C75268C0-CC33-394F-B9A2-689FBA7C6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C041C8B-DB70-C248-9FA3-F55296091D5B}" type="slidenum">
              <a:rPr lang="en-US" altLang="en-US" sz="1200" b="0" smtClean="0">
                <a:latin typeface="Arial" panose="020B0604020202020204" pitchFamily="34" charset="0"/>
              </a:rPr>
              <a:pPr/>
              <a:t>23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3F661BA3-B12C-5340-89D2-13F06B7B9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3C1FBB02-DC6C-7C43-8580-8D2CA5E86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6A9CE2CD-7369-924C-A3D2-C5C626557B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A7CB522-B93A-A54D-80ED-6AA4A0A34E0C}" type="slidenum">
              <a:rPr lang="en-US" altLang="en-US" sz="1200" b="0" smtClean="0">
                <a:latin typeface="Arial" panose="020B0604020202020204" pitchFamily="34" charset="0"/>
              </a:rPr>
              <a:pPr/>
              <a:t>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36E613E-E9CE-2D41-B135-5D92CB769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63366CD-6233-D840-9A31-C7BAF8E3F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altLang="en-US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>
            <a:extLst>
              <a:ext uri="{FF2B5EF4-FFF2-40B4-BE49-F238E27FC236}">
                <a16:creationId xmlns:a16="http://schemas.microsoft.com/office/drawing/2014/main" id="{4BAB6294-D068-C24F-A202-36BF4F81B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>
            <a:extLst>
              <a:ext uri="{FF2B5EF4-FFF2-40B4-BE49-F238E27FC236}">
                <a16:creationId xmlns:a16="http://schemas.microsoft.com/office/drawing/2014/main" id="{DEAF16FA-04EB-084E-AAD6-C4B4C4A2D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</p:txBody>
      </p:sp>
      <p:sp>
        <p:nvSpPr>
          <p:cNvPr id="175107" name="Slide Number Placeholder 3">
            <a:extLst>
              <a:ext uri="{FF2B5EF4-FFF2-40B4-BE49-F238E27FC236}">
                <a16:creationId xmlns:a16="http://schemas.microsoft.com/office/drawing/2014/main" id="{62A7718A-B6CB-D54A-A57D-153138D6E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CC5288A-FFE1-4042-A52B-ACE31A5D6E8C}" type="slidenum">
              <a:rPr lang="en-US" altLang="en-US" sz="1200" b="0" smtClean="0">
                <a:latin typeface="Arial" panose="020B0604020202020204" pitchFamily="34" charset="0"/>
              </a:rPr>
              <a:pPr/>
              <a:t>24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955022F0-06B2-2742-BEAD-5D32996F13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6C12D92-1A10-8E46-A8F5-2C2D5507C8D6}" type="slidenum">
              <a:rPr lang="en-US" altLang="en-US" sz="1200" b="0" smtClean="0">
                <a:latin typeface="Arial" panose="020B0604020202020204" pitchFamily="34" charset="0"/>
              </a:rPr>
              <a:pPr/>
              <a:t>25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D52F6883-0619-2845-8AD3-ADEEDC11D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993FAA8-90ED-5546-A921-26E7E0DFD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>
            <a:extLst>
              <a:ext uri="{FF2B5EF4-FFF2-40B4-BE49-F238E27FC236}">
                <a16:creationId xmlns:a16="http://schemas.microsoft.com/office/drawing/2014/main" id="{B06F4166-422B-3E4F-8C05-BFF4BD1A7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2B285FA-CC95-E04F-BE2F-20407B5DB00C}" type="slidenum">
              <a:rPr lang="en-US" altLang="en-US" sz="1200" b="0" smtClean="0">
                <a:latin typeface="Arial" panose="020B0604020202020204" pitchFamily="34" charset="0"/>
              </a:rPr>
              <a:pPr/>
              <a:t>26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0C9E66B8-DEC6-9B4F-810D-56870F54E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AF978765-BDE5-ED42-8660-75475DE01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>
            <a:extLst>
              <a:ext uri="{FF2B5EF4-FFF2-40B4-BE49-F238E27FC236}">
                <a16:creationId xmlns:a16="http://schemas.microsoft.com/office/drawing/2014/main" id="{61222ADB-1465-224A-A343-FF19897A0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>
            <a:extLst>
              <a:ext uri="{FF2B5EF4-FFF2-40B4-BE49-F238E27FC236}">
                <a16:creationId xmlns:a16="http://schemas.microsoft.com/office/drawing/2014/main" id="{00E81EAC-8E89-ED4D-B20F-699917DEC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3299" name="Slide Number Placeholder 3">
            <a:extLst>
              <a:ext uri="{FF2B5EF4-FFF2-40B4-BE49-F238E27FC236}">
                <a16:creationId xmlns:a16="http://schemas.microsoft.com/office/drawing/2014/main" id="{7F20F05B-7A38-0F43-802B-2B759709E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EE00EC3-0B66-7446-B21B-8FE7B49E4E6C}" type="slidenum">
              <a:rPr lang="en-US" altLang="en-US" sz="1200" b="0" smtClean="0">
                <a:latin typeface="Arial" panose="020B0604020202020204" pitchFamily="34" charset="0"/>
              </a:rPr>
              <a:pPr/>
              <a:t>28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>
            <a:extLst>
              <a:ext uri="{FF2B5EF4-FFF2-40B4-BE49-F238E27FC236}">
                <a16:creationId xmlns:a16="http://schemas.microsoft.com/office/drawing/2014/main" id="{20D5CBFA-6BD3-344A-A603-081E35D77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542925"/>
            <a:ext cx="2071688" cy="1549400"/>
          </a:xfrm>
          <a:ln/>
        </p:spPr>
      </p:sp>
      <p:sp>
        <p:nvSpPr>
          <p:cNvPr id="185346" name="Notes Placeholder 2">
            <a:extLst>
              <a:ext uri="{FF2B5EF4-FFF2-40B4-BE49-F238E27FC236}">
                <a16:creationId xmlns:a16="http://schemas.microsoft.com/office/drawing/2014/main" id="{4460E097-2495-364C-82F5-449D35BA2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46313"/>
            <a:ext cx="6019800" cy="4183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5347" name="Slide Number Placeholder 3">
            <a:extLst>
              <a:ext uri="{FF2B5EF4-FFF2-40B4-BE49-F238E27FC236}">
                <a16:creationId xmlns:a16="http://schemas.microsoft.com/office/drawing/2014/main" id="{ABAA3C63-32D0-7A46-91C6-47E1541AF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894A24D-B72B-A840-BEBD-B6D5BFA23385}" type="slidenum">
              <a:rPr lang="en-US" altLang="en-US" sz="1200" b="0" smtClean="0">
                <a:latin typeface="Arial" panose="020B0604020202020204" pitchFamily="34" charset="0"/>
              </a:rPr>
              <a:pPr/>
              <a:t>29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B37071-0BF9-A344-AFC3-FEC6331051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>
            <a:extLst>
              <a:ext uri="{FF2B5EF4-FFF2-40B4-BE49-F238E27FC236}">
                <a16:creationId xmlns:a16="http://schemas.microsoft.com/office/drawing/2014/main" id="{6D4BA1DF-8AD9-3248-8FFC-78A5BF67A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263" y="309563"/>
            <a:ext cx="3435350" cy="2570162"/>
          </a:xfrm>
          <a:ln/>
        </p:spPr>
      </p:sp>
      <p:sp>
        <p:nvSpPr>
          <p:cNvPr id="187394" name="Notes Placeholder 2">
            <a:extLst>
              <a:ext uri="{FF2B5EF4-FFF2-40B4-BE49-F238E27FC236}">
                <a16:creationId xmlns:a16="http://schemas.microsoft.com/office/drawing/2014/main" id="{3CF65E66-3D50-194A-8094-24F30CC54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098800"/>
            <a:ext cx="6019800" cy="4183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altLang="en-US" dirty="0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7395" name="Slide Number Placeholder 3">
            <a:extLst>
              <a:ext uri="{FF2B5EF4-FFF2-40B4-BE49-F238E27FC236}">
                <a16:creationId xmlns:a16="http://schemas.microsoft.com/office/drawing/2014/main" id="{2CAB64ED-D2CF-6A45-BB7F-90E4A2D43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E11EEE9-0543-4243-BE0F-0AB7DA2B5465}" type="slidenum">
              <a:rPr lang="en-US" altLang="en-US" sz="1200" b="0" smtClean="0">
                <a:latin typeface="Arial" panose="020B0604020202020204" pitchFamily="34" charset="0"/>
              </a:rPr>
              <a:pPr/>
              <a:t>30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4A30DC-FCF8-754D-B644-35BDC18797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TLC-PCP www.learningcommunityus.com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>
            <a:extLst>
              <a:ext uri="{FF2B5EF4-FFF2-40B4-BE49-F238E27FC236}">
                <a16:creationId xmlns:a16="http://schemas.microsoft.com/office/drawing/2014/main" id="{4D1E551A-65C2-8D4A-BA8B-A39DAE24B5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>
            <a:extLst>
              <a:ext uri="{FF2B5EF4-FFF2-40B4-BE49-F238E27FC236}">
                <a16:creationId xmlns:a16="http://schemas.microsoft.com/office/drawing/2014/main" id="{CFD0C717-CB74-F94D-B758-600CC3E61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9443" name="Slide Number Placeholder 3">
            <a:extLst>
              <a:ext uri="{FF2B5EF4-FFF2-40B4-BE49-F238E27FC236}">
                <a16:creationId xmlns:a16="http://schemas.microsoft.com/office/drawing/2014/main" id="{8E931A0A-6D0A-6844-9D65-A044511F3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ED6DFFD-75F1-3B44-9B15-30CE747E2043}" type="slidenum">
              <a:rPr lang="en-US" altLang="en-US" sz="1200" b="0" smtClean="0">
                <a:latin typeface="Arial" panose="020B0604020202020204" pitchFamily="34" charset="0"/>
              </a:rPr>
              <a:pPr/>
              <a:t>31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>
            <a:extLst>
              <a:ext uri="{FF2B5EF4-FFF2-40B4-BE49-F238E27FC236}">
                <a16:creationId xmlns:a16="http://schemas.microsoft.com/office/drawing/2014/main" id="{ED696DC1-6686-9C46-A3DC-D0D369BB5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542925"/>
            <a:ext cx="2071688" cy="1549400"/>
          </a:xfrm>
          <a:ln/>
        </p:spPr>
      </p:sp>
      <p:sp>
        <p:nvSpPr>
          <p:cNvPr id="191490" name="Notes Placeholder 2">
            <a:extLst>
              <a:ext uri="{FF2B5EF4-FFF2-40B4-BE49-F238E27FC236}">
                <a16:creationId xmlns:a16="http://schemas.microsoft.com/office/drawing/2014/main" id="{A75F45D5-0EDD-764F-B0F4-D92AA5A24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46313"/>
            <a:ext cx="6019800" cy="4183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1491" name="Slide Number Placeholder 3">
            <a:extLst>
              <a:ext uri="{FF2B5EF4-FFF2-40B4-BE49-F238E27FC236}">
                <a16:creationId xmlns:a16="http://schemas.microsoft.com/office/drawing/2014/main" id="{E2630055-AA92-8E44-A8C5-F8B43BA7C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EEFC7FD-0B03-BF4F-A083-4F1883ABF5DF}" type="slidenum">
              <a:rPr lang="en-US" altLang="en-US" sz="1200" b="0" smtClean="0">
                <a:latin typeface="Arial" panose="020B0604020202020204" pitchFamily="34" charset="0"/>
              </a:rPr>
              <a:pPr/>
              <a:t>32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D7792-29B5-BB4D-AAE6-60E8343068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0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>
            <a:extLst>
              <a:ext uri="{FF2B5EF4-FFF2-40B4-BE49-F238E27FC236}">
                <a16:creationId xmlns:a16="http://schemas.microsoft.com/office/drawing/2014/main" id="{604965DC-A1A4-274F-A8F8-86E03928C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>
            <a:extLst>
              <a:ext uri="{FF2B5EF4-FFF2-40B4-BE49-F238E27FC236}">
                <a16:creationId xmlns:a16="http://schemas.microsoft.com/office/drawing/2014/main" id="{EB8E1146-F9DD-CE43-8223-81290FBF8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5587" name="Slide Number Placeholder 3">
            <a:extLst>
              <a:ext uri="{FF2B5EF4-FFF2-40B4-BE49-F238E27FC236}">
                <a16:creationId xmlns:a16="http://schemas.microsoft.com/office/drawing/2014/main" id="{4898E22A-0452-CB41-B0A4-D162F1A70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ADBEB82-DFEF-D541-A954-EE55771E6418}" type="slidenum">
              <a:rPr lang="en-US" altLang="en-US" sz="1200" b="0" smtClean="0">
                <a:latin typeface="Arial" panose="020B0604020202020204" pitchFamily="34" charset="0"/>
              </a:rPr>
              <a:pPr/>
              <a:t>34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9BEB8E1A-32E2-484D-91B8-C1B492791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35FEFF2-BDD7-1048-AAFF-FF9D5C0F5F51}" type="slidenum">
              <a:rPr lang="en-US" altLang="en-US" sz="1200" b="0" smtClean="0">
                <a:latin typeface="Arial" panose="020B0604020202020204" pitchFamily="34" charset="0"/>
              </a:rPr>
              <a:pPr/>
              <a:t>4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728EF886-F1C2-8946-A118-A7D0E9291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78411D7-F178-764D-B261-E17F90158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1200" b="0" dirty="0">
              <a:latin typeface="Palatino Linotype" panose="0204050205050503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>
            <a:extLst>
              <a:ext uri="{FF2B5EF4-FFF2-40B4-BE49-F238E27FC236}">
                <a16:creationId xmlns:a16="http://schemas.microsoft.com/office/drawing/2014/main" id="{81BA6298-BA02-5640-8FEE-8A0143E6F6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>
            <a:extLst>
              <a:ext uri="{FF2B5EF4-FFF2-40B4-BE49-F238E27FC236}">
                <a16:creationId xmlns:a16="http://schemas.microsoft.com/office/drawing/2014/main" id="{689ED3CA-62B4-6945-9E89-C1A07D417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0291" name="Slide Number Placeholder 3">
            <a:extLst>
              <a:ext uri="{FF2B5EF4-FFF2-40B4-BE49-F238E27FC236}">
                <a16:creationId xmlns:a16="http://schemas.microsoft.com/office/drawing/2014/main" id="{564F2F8E-382A-E947-BC55-EFEA517BB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9C2B1D5-EBFE-D64B-A7B4-E5310676E52B}" type="slidenum">
              <a:rPr lang="en-US" altLang="en-US" sz="1200" b="0" smtClean="0">
                <a:latin typeface="Arial" panose="020B0604020202020204" pitchFamily="34" charset="0"/>
              </a:rPr>
              <a:pPr/>
              <a:t>5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>
            <a:extLst>
              <a:ext uri="{FF2B5EF4-FFF2-40B4-BE49-F238E27FC236}">
                <a16:creationId xmlns:a16="http://schemas.microsoft.com/office/drawing/2014/main" id="{001506F6-FB18-244E-989E-464C06AD4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>
            <a:extLst>
              <a:ext uri="{FF2B5EF4-FFF2-40B4-BE49-F238E27FC236}">
                <a16:creationId xmlns:a16="http://schemas.microsoft.com/office/drawing/2014/main" id="{53E00FA0-93D7-3D42-82DC-0824CA8AB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2339" name="Slide Number Placeholder 3">
            <a:extLst>
              <a:ext uri="{FF2B5EF4-FFF2-40B4-BE49-F238E27FC236}">
                <a16:creationId xmlns:a16="http://schemas.microsoft.com/office/drawing/2014/main" id="{F44ADF34-2059-A54D-9F10-F640EBF6F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20F6F92-D8AD-9040-9BFC-FF1077027E24}" type="slidenum">
              <a:rPr lang="en-US" altLang="en-US" sz="1200" b="0" smtClean="0">
                <a:latin typeface="Arial" panose="020B0604020202020204" pitchFamily="34" charset="0"/>
              </a:rPr>
              <a:pPr/>
              <a:t>6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>
            <a:extLst>
              <a:ext uri="{FF2B5EF4-FFF2-40B4-BE49-F238E27FC236}">
                <a16:creationId xmlns:a16="http://schemas.microsoft.com/office/drawing/2014/main" id="{EA9F160B-3827-FF4B-954C-9AF15096B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87B25C-739B-4342-88EA-9EB851D5B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cs typeface="MS PGothic" pitchFamily="34" charset="-128"/>
            </a:endParaRPr>
          </a:p>
        </p:txBody>
      </p:sp>
      <p:sp>
        <p:nvSpPr>
          <p:cNvPr id="144387" name="Slide Number Placeholder 3">
            <a:extLst>
              <a:ext uri="{FF2B5EF4-FFF2-40B4-BE49-F238E27FC236}">
                <a16:creationId xmlns:a16="http://schemas.microsoft.com/office/drawing/2014/main" id="{F12551AC-198F-A84A-8102-3330CBC68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296157F-59DA-8D4B-BAA8-72F079EB0DA0}" type="slidenum">
              <a:rPr lang="en-US" altLang="en-US" sz="1200" b="0" smtClean="0">
                <a:latin typeface="Arial" panose="020B0604020202020204" pitchFamily="34" charset="0"/>
              </a:rPr>
              <a:pPr/>
              <a:t>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DDA5AEFA-65A2-E847-96C8-0DB649F79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6BF407A0-ACF6-704F-8033-16715DEDB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46FA6885-2545-744B-AA1A-1206EAE63E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3A64731-8A83-184C-AB0F-F76FF318B882}" type="slidenum">
              <a:rPr lang="en-US" altLang="en-US" sz="1200" b="0" smtClean="0">
                <a:latin typeface="Arial" panose="020B0604020202020204" pitchFamily="34" charset="0"/>
              </a:rPr>
              <a:pPr/>
              <a:t>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>
            <a:extLst>
              <a:ext uri="{FF2B5EF4-FFF2-40B4-BE49-F238E27FC236}">
                <a16:creationId xmlns:a16="http://schemas.microsoft.com/office/drawing/2014/main" id="{461E311A-1E91-7E4E-8593-7A9C78778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F2BD2-E138-8148-9CB5-989FF9744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MS PGothic" pitchFamily="34" charset="-128"/>
            </a:endParaRPr>
          </a:p>
        </p:txBody>
      </p:sp>
      <p:sp>
        <p:nvSpPr>
          <p:cNvPr id="150531" name="Slide Number Placeholder 3">
            <a:extLst>
              <a:ext uri="{FF2B5EF4-FFF2-40B4-BE49-F238E27FC236}">
                <a16:creationId xmlns:a16="http://schemas.microsoft.com/office/drawing/2014/main" id="{1A84BF9D-A979-E643-8594-33AD3AD3A6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EE15A15-8D6E-6040-9AFB-A84CC5692BFC}" type="slidenum">
              <a:rPr lang="en-US" altLang="en-US" sz="1200" b="0" smtClean="0">
                <a:latin typeface="Arial" panose="020B0604020202020204" pitchFamily="34" charset="0"/>
              </a:rPr>
              <a:pPr/>
              <a:t>10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>
            <a:extLst>
              <a:ext uri="{FF2B5EF4-FFF2-40B4-BE49-F238E27FC236}">
                <a16:creationId xmlns:a16="http://schemas.microsoft.com/office/drawing/2014/main" id="{656531CA-1C86-E34D-916E-59355B815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93974608-CD40-C44D-B97B-FB2F64BE1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9583-D11C-AD4D-B0F0-3FFE86B72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810" y="1242134"/>
            <a:ext cx="7612856" cy="2642388"/>
          </a:xfrm>
        </p:spPr>
        <p:txBody>
          <a:bodyPr anchor="b"/>
          <a:lstStyle>
            <a:lvl1pPr algn="ctr"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57264-5B70-7C4F-9BEE-A653E842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810" y="3986423"/>
            <a:ext cx="7612856" cy="1832453"/>
          </a:xfrm>
        </p:spPr>
        <p:txBody>
          <a:bodyPr/>
          <a:lstStyle>
            <a:lvl1pPr marL="0" indent="0" algn="ctr">
              <a:buNone/>
              <a:defRPr sz="1998"/>
            </a:lvl1pPr>
            <a:lvl2pPr marL="380665" indent="0" algn="ctr">
              <a:buNone/>
              <a:defRPr sz="1665"/>
            </a:lvl2pPr>
            <a:lvl3pPr marL="761329" indent="0" algn="ctr">
              <a:buNone/>
              <a:defRPr sz="1499"/>
            </a:lvl3pPr>
            <a:lvl4pPr marL="1141994" indent="0" algn="ctr">
              <a:buNone/>
              <a:defRPr sz="1332"/>
            </a:lvl4pPr>
            <a:lvl5pPr marL="1522659" indent="0" algn="ctr">
              <a:buNone/>
              <a:defRPr sz="1332"/>
            </a:lvl5pPr>
            <a:lvl6pPr marL="1903324" indent="0" algn="ctr">
              <a:buNone/>
              <a:defRPr sz="1332"/>
            </a:lvl6pPr>
            <a:lvl7pPr marL="2283988" indent="0" algn="ctr">
              <a:buNone/>
              <a:defRPr sz="1332"/>
            </a:lvl7pPr>
            <a:lvl8pPr marL="2664653" indent="0" algn="ctr">
              <a:buNone/>
              <a:defRPr sz="1332"/>
            </a:lvl8pPr>
            <a:lvl9pPr marL="3045318" indent="0" algn="ctr">
              <a:buNone/>
              <a:defRPr sz="13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678AF-C918-134E-A324-E13AC53D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E6D0F-60DB-E346-A76A-391A8044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BB356-5D7C-434D-A1CA-7F821625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E5EB-6960-BD4F-8B88-FFEE6D4A9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98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7E4B-B311-254B-A321-6E65975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9EDAC-DD75-7243-8ED5-4EB91FD5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E7F3E-750C-9D4C-B0C2-083EC947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115B-BF77-504C-A79D-FD27C02C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852A6-9E15-5F43-AC9D-5857298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D01D-F0D1-0149-B031-29CB89D7E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39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49A5C-7CDA-974C-B71F-48CF964DF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63934" y="404089"/>
            <a:ext cx="2188696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4DA51-7D9F-2141-AB13-D3413205D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7845" y="404089"/>
            <a:ext cx="6439208" cy="64320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9C353-2432-224A-9690-C69C3D68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9968B-AD72-8343-9830-93C30D38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BF05-89E1-214F-BBB7-DCA04DD3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0E86-008B-3D43-9B24-C01E9929F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73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14313"/>
            <a:ext cx="10150475" cy="65325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761B2C-52A1-834D-B180-243C1D53B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696B7F-AA2D-F74B-8F7F-511D63359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9EAF0D-6A70-3F43-AD91-E860248CE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4C67-67C9-C54E-ACE7-263C53EAA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006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10150475" cy="67151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92338"/>
            <a:ext cx="4491038" cy="4554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1438" y="2192338"/>
            <a:ext cx="4491037" cy="22002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51438" y="4545013"/>
            <a:ext cx="4491037" cy="22018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C73C75-62B9-9245-883E-BBEF3A488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EF0D6EA-FFBB-354E-B910-78483E6C8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78C0EFA-F621-2A45-84B1-46FC50C75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9F81-1467-9949-BDED-ED06B257C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4099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3E23-DD06-0B4C-98D0-A0D5E2D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75D3-EB75-2045-8766-753F2287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76142-DA75-CB42-8F37-07FC2849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CB408-5711-7C45-A9C3-BBF2EEF1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3FEDC-9C74-8943-A05B-007E4FB9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D110-B58B-3A45-B945-C4B65DBA7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09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1998-AD2E-7F4F-A4E5-06FAFFA2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58" y="1892190"/>
            <a:ext cx="8754785" cy="3157161"/>
          </a:xfrm>
        </p:spPr>
        <p:txBody>
          <a:bodyPr anchor="b"/>
          <a:lstStyle>
            <a:lvl1pPr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5B95E-A94A-154A-8C48-2C91A442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558" y="5079219"/>
            <a:ext cx="8754785" cy="1660277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380665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132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14199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4pPr>
            <a:lvl5pPr marL="1522659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5pPr>
            <a:lvl6pPr marL="190332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6pPr>
            <a:lvl7pPr marL="228398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7pPr>
            <a:lvl8pPr marL="2664653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8pPr>
            <a:lvl9pPr marL="304531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1223C-BA92-5F4F-BE03-5CD06AFF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572D0-CBE5-6542-828C-8A5D6FFA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D4283-165F-E743-A4B6-87A48C19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E271-9AE0-6740-B6D7-0EAE8BF5C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51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9132-A75B-954F-8EEF-850B1B0B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EB74-BCDA-7843-864B-8DD11F806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45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3AF64-D19B-1D43-8A04-5AFE0FB0A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8678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24991E-59EB-4842-B61F-4499E701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834C5C-6A1D-CB48-9640-FCF95EFE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F88461-7E0F-7A40-BD1C-7379B988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32D8-6C60-3748-A5FA-4B309DA9C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61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45C6-572B-7940-8C11-4BE12AF5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7" y="404089"/>
            <a:ext cx="8754785" cy="1467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5C2F5-FC37-974C-97A2-350D0977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168" y="1860565"/>
            <a:ext cx="4294126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7ABE9-DDB7-A240-BE10-239D650D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68" y="2772399"/>
            <a:ext cx="4294126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0830B-3DA8-D04F-84B7-E3A0358F1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38678" y="1860565"/>
            <a:ext cx="4315274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86C04-F575-5548-8F91-B898099D4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38678" y="2772399"/>
            <a:ext cx="4315274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D91D8E-3D94-9941-8E1E-C7A9305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6D0B4F-7F3B-E142-AD4B-3A57543A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A3E9B3-8410-024D-B327-2199D0FE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338-01C3-494E-86D6-F095F6A74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4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DA0-A028-9847-B293-D14776C6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149B79-3C69-4D47-9890-FC7C18B6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40527C-0842-9343-8D88-6D6BCE9D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89C41B-B043-F44A-ADEE-DD85CE34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C57E-612A-6644-890E-278E4D8F1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77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79EEC1-7CC9-364B-BBBC-A1FBBAF5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52223F-4F4C-234D-A6DE-7E81123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3392B5-B919-584F-9A25-6EF9124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0325-5C99-D94E-B44B-8EF4267FB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6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1457-46E6-BB4E-B816-EED969B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D227-2392-F648-BE1F-7F0DA5FC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274" y="1092797"/>
            <a:ext cx="5138678" cy="5393704"/>
          </a:xfrm>
        </p:spPr>
        <p:txBody>
          <a:bodyPr/>
          <a:lstStyle>
            <a:lvl1pPr>
              <a:defRPr sz="2664"/>
            </a:lvl1pPr>
            <a:lvl2pPr>
              <a:defRPr sz="2331"/>
            </a:lvl2pPr>
            <a:lvl3pPr>
              <a:defRPr sz="1998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10A5-B2E6-F842-A4A1-E9FC97F9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BA06EF-4278-0B41-A770-0B098710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EA289B-B37D-444C-B393-AEB3D5CA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FBBAB8-7554-A74B-8809-D3D4901E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6893-F325-8C47-A44E-8F8DDBE54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3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068D-37D5-3B4B-AA7D-FBCC0347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FEEF7-DB7B-BA41-AD5B-C58AABFCC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5274" y="1092797"/>
            <a:ext cx="5138678" cy="5393704"/>
          </a:xfrm>
        </p:spPr>
        <p:txBody>
          <a:bodyPr rtlCol="0">
            <a:normAutofit/>
          </a:bodyPr>
          <a:lstStyle>
            <a:lvl1pPr marL="0" indent="0">
              <a:buNone/>
              <a:defRPr sz="2664"/>
            </a:lvl1pPr>
            <a:lvl2pPr marL="380665" indent="0">
              <a:buNone/>
              <a:defRPr sz="2331"/>
            </a:lvl2pPr>
            <a:lvl3pPr marL="761329" indent="0">
              <a:buNone/>
              <a:defRPr sz="1998"/>
            </a:lvl3pPr>
            <a:lvl4pPr marL="1141994" indent="0">
              <a:buNone/>
              <a:defRPr sz="1665"/>
            </a:lvl4pPr>
            <a:lvl5pPr marL="1522659" indent="0">
              <a:buNone/>
              <a:defRPr sz="1665"/>
            </a:lvl5pPr>
            <a:lvl6pPr marL="1903324" indent="0">
              <a:buNone/>
              <a:defRPr sz="1665"/>
            </a:lvl6pPr>
            <a:lvl7pPr marL="2283988" indent="0">
              <a:buNone/>
              <a:defRPr sz="1665"/>
            </a:lvl7pPr>
            <a:lvl8pPr marL="2664653" indent="0">
              <a:buNone/>
              <a:defRPr sz="1665"/>
            </a:lvl8pPr>
            <a:lvl9pPr marL="3045318" indent="0">
              <a:buNone/>
              <a:defRPr sz="166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4E85-EE92-024A-B675-CAFD327D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74EDDB-23AB-A74F-8AD2-E0ED7608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47CEE-6CA5-4343-B088-872157FC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895728-F735-4E4D-81CC-6F67D346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2920-2A2A-354A-84D4-A9CE72569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63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0DF45F-AC60-D948-8869-14535EBA5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404813"/>
            <a:ext cx="8753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55E809-335E-554F-8649-08C10B284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020888"/>
            <a:ext cx="8753475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81FB-C2EC-944D-A17D-10891CEAA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34213"/>
            <a:ext cx="2282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B7AF-0D90-8D4D-B595-D71F67CD7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2325" y="7034213"/>
            <a:ext cx="3425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981E-1161-BE43-9A25-7911EEF1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9150" y="7034213"/>
            <a:ext cx="2282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2E618A-67CA-8C4C-B334-2391924DB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  <p:sldLayoutId id="2147484390" r:id="rId13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93656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47432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854985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235650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665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32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199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265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332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398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4653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531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Users\juliem\Documents\H%20S%20A%20Canada\video.books.articles.%20resources\video\Garth%20Brooks%20-%20Standing%20Outside%20The%20Fire.m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9588-D90B-0B45-ABDC-9426045C6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6" y="1"/>
            <a:ext cx="10119783" cy="3862122"/>
          </a:xfrm>
          <a:solidFill>
            <a:srgbClr val="C1CD23"/>
          </a:solidFill>
          <a:ln>
            <a:solidFill>
              <a:srgbClr val="92D05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24682-9E55-F249-8B7F-08092051F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5" y="934980"/>
            <a:ext cx="10119782" cy="6654858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en-US" sz="7968" dirty="0">
              <a:solidFill>
                <a:schemeClr val="bg1"/>
              </a:solidFill>
              <a:latin typeface="Claire Hand" panose="02000506040000020004" pitchFamily="2" charset="0"/>
            </a:endParaRPr>
          </a:p>
          <a:p>
            <a:r>
              <a:rPr lang="en-US" sz="9739" dirty="0">
                <a:solidFill>
                  <a:schemeClr val="bg1"/>
                </a:solidFill>
                <a:latin typeface="Claire Hand" panose="02000506040000020004" pitchFamily="2" charset="0"/>
              </a:rPr>
              <a:t>Person-</a:t>
            </a:r>
            <a:r>
              <a:rPr lang="en-US" sz="9739" dirty="0" err="1">
                <a:solidFill>
                  <a:schemeClr val="bg1"/>
                </a:solidFill>
                <a:latin typeface="Claire Hand" panose="02000506040000020004" pitchFamily="2" charset="0"/>
              </a:rPr>
              <a:t>Centred</a:t>
            </a:r>
            <a:r>
              <a:rPr lang="en-US" sz="9739" dirty="0">
                <a:solidFill>
                  <a:schemeClr val="bg1"/>
                </a:solidFill>
                <a:latin typeface="Claire Hand" panose="02000506040000020004" pitchFamily="2" charset="0"/>
              </a:rPr>
              <a:t> Approaches</a:t>
            </a:r>
          </a:p>
          <a:p>
            <a:r>
              <a:rPr lang="en-US" sz="3984" dirty="0">
                <a:latin typeface="Claire Hand" panose="02000506040000020004" pitchFamily="2" charset="0"/>
              </a:rPr>
              <a:t>Day two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8291D6-E345-4B4D-80E4-75BA8A67FCFB}"/>
              </a:ext>
            </a:extLst>
          </p:cNvPr>
          <p:cNvSpPr txBox="1">
            <a:spLocks/>
          </p:cNvSpPr>
          <p:nvPr/>
        </p:nvSpPr>
        <p:spPr>
          <a:xfrm>
            <a:off x="15343" y="934980"/>
            <a:ext cx="10119782" cy="6654858"/>
          </a:xfrm>
          <a:prstGeom prst="rect">
            <a:avLst/>
          </a:prstGeom>
          <a:solidFill>
            <a:srgbClr val="005294"/>
          </a:solidFill>
        </p:spPr>
        <p:txBody>
          <a:bodyPr vert="horz" lIns="101198" tIns="50599" rIns="101198" bIns="5059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968" dirty="0">
              <a:solidFill>
                <a:schemeClr val="bg1"/>
              </a:solidFill>
              <a:latin typeface="Claire Hand" panose="02000506040000020004" pitchFamily="2" charset="0"/>
            </a:endParaRPr>
          </a:p>
          <a:p>
            <a:r>
              <a:rPr lang="en-CA" sz="9739" dirty="0">
                <a:solidFill>
                  <a:schemeClr val="bg1"/>
                </a:solidFill>
                <a:latin typeface="Claire Hand" panose="02000506040000020004" pitchFamily="2" charset="0"/>
              </a:rPr>
              <a:t>Person-Centred</a:t>
            </a:r>
            <a:r>
              <a:rPr lang="en-US" sz="9739" dirty="0">
                <a:solidFill>
                  <a:schemeClr val="bg1"/>
                </a:solidFill>
                <a:latin typeface="Claire Hand" panose="02000506040000020004" pitchFamily="2" charset="0"/>
              </a:rPr>
              <a:t> Approaches</a:t>
            </a:r>
          </a:p>
          <a:p>
            <a:endParaRPr lang="en-US" sz="3984" dirty="0">
              <a:latin typeface="Claire Hand" panose="02000506040000020004" pitchFamily="2" charset="0"/>
            </a:endParaRPr>
          </a:p>
          <a:p>
            <a:r>
              <a:rPr lang="en-US" sz="3984" dirty="0">
                <a:latin typeface="Claire Hand" panose="02000506040000020004" pitchFamily="2" charset="0"/>
              </a:rPr>
              <a:t>Session 5</a:t>
            </a:r>
          </a:p>
        </p:txBody>
      </p:sp>
      <p:pic>
        <p:nvPicPr>
          <p:cNvPr id="5" name="Picture 4" descr="A picture containing red&#10;&#10;Description automatically generated">
            <a:extLst>
              <a:ext uri="{FF2B5EF4-FFF2-40B4-BE49-F238E27FC236}">
                <a16:creationId xmlns:a16="http://schemas.microsoft.com/office/drawing/2014/main" id="{2722F741-6609-DD46-B9DA-951C85CCC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13" y="6533860"/>
            <a:ext cx="1996091" cy="8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3">
            <a:extLst>
              <a:ext uri="{FF2B5EF4-FFF2-40B4-BE49-F238E27FC236}">
                <a16:creationId xmlns:a16="http://schemas.microsoft.com/office/drawing/2014/main" id="{DBB0901E-21C7-6F49-8A50-741F083BD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2174875"/>
            <a:ext cx="8686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200" b="0" dirty="0">
              <a:latin typeface="Helvetica" pitchFamily="2" charset="0"/>
            </a:endParaRPr>
          </a:p>
          <a:p>
            <a:r>
              <a:rPr lang="en-US" altLang="en-US" sz="3200" b="0" dirty="0">
                <a:solidFill>
                  <a:srgbClr val="B3C33C"/>
                </a:solidFill>
                <a:latin typeface="Helvetica" pitchFamily="2" charset="0"/>
              </a:rPr>
              <a:t>Reflect current reality</a:t>
            </a:r>
          </a:p>
          <a:p>
            <a:pPr>
              <a:buFontTx/>
              <a:buChar char="•"/>
            </a:pPr>
            <a:r>
              <a:rPr lang="en-US" altLang="en-US" sz="2800" b="0" dirty="0">
                <a:latin typeface="Helvetica" pitchFamily="2" charset="0"/>
              </a:rPr>
              <a:t>What is working now, not what would or could work</a:t>
            </a:r>
          </a:p>
          <a:p>
            <a:pPr>
              <a:buFontTx/>
              <a:buChar char="•"/>
            </a:pPr>
            <a:r>
              <a:rPr lang="en-US" altLang="en-US" sz="2800" b="0" dirty="0">
                <a:latin typeface="Helvetica" pitchFamily="2" charset="0"/>
              </a:rPr>
              <a:t>Focus on a specific issue or area of life</a:t>
            </a:r>
          </a:p>
          <a:p>
            <a:endParaRPr lang="en-US" altLang="en-US" sz="2800" b="0" dirty="0">
              <a:latin typeface="Helvetica" pitchFamily="2" charset="0"/>
            </a:endParaRPr>
          </a:p>
          <a:p>
            <a:r>
              <a:rPr lang="en-US" altLang="en-US" sz="3200" b="0" dirty="0">
                <a:solidFill>
                  <a:srgbClr val="B3C33C"/>
                </a:solidFill>
                <a:latin typeface="Helvetica" pitchFamily="2" charset="0"/>
              </a:rPr>
              <a:t>Peel the onion</a:t>
            </a:r>
          </a:p>
          <a:p>
            <a:pPr>
              <a:buFontTx/>
              <a:buChar char="•"/>
            </a:pPr>
            <a:r>
              <a:rPr lang="en-US" altLang="en-US" sz="2800" b="0" dirty="0">
                <a:latin typeface="Helvetica" pitchFamily="2" charset="0"/>
              </a:rPr>
              <a:t>Always ask the question behind the question</a:t>
            </a:r>
          </a:p>
          <a:p>
            <a:pPr>
              <a:buFontTx/>
              <a:buChar char="•"/>
            </a:pPr>
            <a:r>
              <a:rPr lang="en-US" altLang="en-US" sz="2800" b="0" dirty="0">
                <a:latin typeface="Helvetica" pitchFamily="2" charset="0"/>
              </a:rPr>
              <a:t>Dig deeper to find more meaningful information</a:t>
            </a:r>
          </a:p>
          <a:p>
            <a:r>
              <a:rPr lang="en-US" altLang="en-US" sz="2800" b="0" dirty="0">
                <a:latin typeface="Helvetica" pitchFamily="2" charset="0"/>
              </a:rPr>
              <a:t> </a:t>
            </a:r>
            <a:endParaRPr lang="en-US" altLang="en-US" sz="3200" b="0" dirty="0">
              <a:latin typeface="Helvetica" pitchFamily="2" charset="0"/>
            </a:endParaRPr>
          </a:p>
        </p:txBody>
      </p:sp>
      <p:sp>
        <p:nvSpPr>
          <p:cNvPr id="149506" name="Rectangle 10">
            <a:extLst>
              <a:ext uri="{FF2B5EF4-FFF2-40B4-BE49-F238E27FC236}">
                <a16:creationId xmlns:a16="http://schemas.microsoft.com/office/drawing/2014/main" id="{CBC24263-3ACE-E548-9794-94720FCA1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1513"/>
            <a:ext cx="10150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54" tIns="50676" rIns="101354" bIns="50676" anchor="ctr"/>
          <a:lstStyle>
            <a:lvl1pPr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0" dirty="0">
                <a:solidFill>
                  <a:srgbClr val="B3C33C"/>
                </a:solidFill>
                <a:latin typeface="Helvetica" pitchFamily="2" charset="0"/>
              </a:rPr>
              <a:t>Working/Not Working</a:t>
            </a:r>
          </a:p>
          <a:p>
            <a:pPr algn="ctr"/>
            <a:r>
              <a:rPr lang="en-US" altLang="en-US" sz="4000" b="0" dirty="0">
                <a:solidFill>
                  <a:srgbClr val="B3C33C"/>
                </a:solidFill>
                <a:latin typeface="Helvetica" pitchFamily="2" charset="0"/>
              </a:rPr>
              <a:t> things to keep in mind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9EE4C4-590A-B84D-B34A-8B551DCB6965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9">
            <a:extLst>
              <a:ext uri="{FF2B5EF4-FFF2-40B4-BE49-F238E27FC236}">
                <a16:creationId xmlns:a16="http://schemas.microsoft.com/office/drawing/2014/main" id="{B5471101-52F2-234D-AEC9-59A02FB2D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2043113"/>
            <a:ext cx="89154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0" dirty="0">
                <a:solidFill>
                  <a:srgbClr val="B3C33C"/>
                </a:solidFill>
                <a:latin typeface="Helvetica" pitchFamily="2" charset="0"/>
              </a:rPr>
              <a:t>Negotiation tool</a:t>
            </a:r>
          </a:p>
          <a:p>
            <a:pPr>
              <a:buFontTx/>
              <a:buChar char="•"/>
            </a:pPr>
            <a:r>
              <a:rPr lang="en-US" altLang="en-US" sz="2800" b="0" dirty="0">
                <a:latin typeface="Helvetica" pitchFamily="2" charset="0"/>
              </a:rPr>
              <a:t>All must feel listened to – accurately reflect perspectives </a:t>
            </a:r>
          </a:p>
          <a:p>
            <a:pPr>
              <a:buFontTx/>
              <a:buChar char="•"/>
            </a:pPr>
            <a:r>
              <a:rPr lang="en-US" altLang="en-US" sz="2800" b="0" dirty="0">
                <a:latin typeface="Helvetica" pitchFamily="2" charset="0"/>
              </a:rPr>
              <a:t>Start by focusing on common ground</a:t>
            </a:r>
          </a:p>
          <a:p>
            <a:pPr>
              <a:buFontTx/>
              <a:buChar char="•"/>
            </a:pPr>
            <a:r>
              <a:rPr lang="en-US" altLang="en-US" sz="2800" b="0" dirty="0">
                <a:latin typeface="Helvetica" pitchFamily="2" charset="0"/>
              </a:rPr>
              <a:t>Remain unconditionally constructive</a:t>
            </a:r>
          </a:p>
          <a:p>
            <a:pPr>
              <a:buFontTx/>
              <a:buChar char="•"/>
            </a:pPr>
            <a:r>
              <a:rPr lang="en-US" altLang="en-US" sz="2800" b="0" dirty="0">
                <a:latin typeface="Helvetica" pitchFamily="2" charset="0"/>
              </a:rPr>
              <a:t>It is done in partnership</a:t>
            </a:r>
          </a:p>
          <a:p>
            <a:endParaRPr lang="en-US" altLang="en-US" sz="3200" b="0" dirty="0">
              <a:solidFill>
                <a:srgbClr val="9DD500"/>
              </a:solidFill>
              <a:latin typeface="Helvetica" pitchFamily="2" charset="0"/>
            </a:endParaRPr>
          </a:p>
          <a:p>
            <a:r>
              <a:rPr lang="en-US" altLang="en-US" sz="3200" b="0" dirty="0">
                <a:solidFill>
                  <a:srgbClr val="B3C33C"/>
                </a:solidFill>
                <a:latin typeface="Helvetica" pitchFamily="2" charset="0"/>
              </a:rPr>
              <a:t>Bridge to action planning  </a:t>
            </a:r>
          </a:p>
          <a:p>
            <a:pPr>
              <a:buFontTx/>
              <a:buChar char="•"/>
            </a:pPr>
            <a:r>
              <a:rPr lang="en-US" altLang="en-US" sz="2800" b="0" dirty="0">
                <a:latin typeface="Helvetica" pitchFamily="2" charset="0"/>
              </a:rPr>
              <a:t>What needs to be maintained/enhanced?  </a:t>
            </a:r>
          </a:p>
          <a:p>
            <a:pPr>
              <a:buFontTx/>
              <a:buChar char="•"/>
            </a:pPr>
            <a:r>
              <a:rPr lang="en-US" altLang="en-US" sz="2800" b="0" dirty="0">
                <a:latin typeface="Helvetica" pitchFamily="2" charset="0"/>
              </a:rPr>
              <a:t>What needs to change?</a:t>
            </a:r>
          </a:p>
        </p:txBody>
      </p:sp>
      <p:sp>
        <p:nvSpPr>
          <p:cNvPr id="151554" name="Rectangle 10">
            <a:extLst>
              <a:ext uri="{FF2B5EF4-FFF2-40B4-BE49-F238E27FC236}">
                <a16:creationId xmlns:a16="http://schemas.microsoft.com/office/drawing/2014/main" id="{D4D7BF93-2A43-204F-B0EA-A0DDC52A9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9113"/>
            <a:ext cx="10150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54" tIns="50676" rIns="101354" bIns="50676" anchor="ctr"/>
          <a:lstStyle>
            <a:lvl1pPr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0" dirty="0">
                <a:solidFill>
                  <a:srgbClr val="B3C33C"/>
                </a:solidFill>
                <a:latin typeface="Helvetica" pitchFamily="2" charset="0"/>
              </a:rPr>
              <a:t>Working/Not Working </a:t>
            </a:r>
          </a:p>
          <a:p>
            <a:pPr algn="ctr"/>
            <a:r>
              <a:rPr lang="en-US" altLang="en-US" sz="4000" b="0" dirty="0">
                <a:solidFill>
                  <a:srgbClr val="B3C33C"/>
                </a:solidFill>
                <a:latin typeface="Helvetica" pitchFamily="2" charset="0"/>
              </a:rPr>
              <a:t>how to use 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EF325-782E-6847-8589-30322440491A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719" name="Group 31">
            <a:extLst>
              <a:ext uri="{FF2B5EF4-FFF2-40B4-BE49-F238E27FC236}">
                <a16:creationId xmlns:a16="http://schemas.microsoft.com/office/drawing/2014/main" id="{337D3DB4-FF13-B949-BB7E-9279D9A78126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-182563" y="0"/>
          <a:ext cx="10150475" cy="7704932"/>
        </p:xfrm>
        <a:graphic>
          <a:graphicData uri="http://schemas.openxmlformats.org/drawingml/2006/table">
            <a:tbl>
              <a:tblPr>
                <a:effectLst>
                  <a:outerShdw blurRad="50800" dist="50800" dir="21540000" algn="tl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4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What works/makes sense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What doesn’t work/make sense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00"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101441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101441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113"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lang="en-GB" b="1" kern="1200" dirty="0">
                        <a:solidFill>
                          <a:schemeClr val="tx1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101441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101441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603" name="Text Box 22">
            <a:extLst>
              <a:ext uri="{FF2B5EF4-FFF2-40B4-BE49-F238E27FC236}">
                <a16:creationId xmlns:a16="http://schemas.microsoft.com/office/drawing/2014/main" id="{343FE985-058E-C44A-A3F8-1D46BC8805E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908049" y="1771650"/>
            <a:ext cx="2743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0">
                <a:latin typeface="Helvetica" pitchFamily="2" charset="0"/>
              </a:rPr>
              <a:t>Person’s</a:t>
            </a:r>
          </a:p>
          <a:p>
            <a:pPr>
              <a:lnSpc>
                <a:spcPct val="80000"/>
              </a:lnSpc>
            </a:pPr>
            <a:r>
              <a:rPr lang="en-US" altLang="en-US" b="0">
                <a:latin typeface="Helvetica" pitchFamily="2" charset="0"/>
              </a:rPr>
              <a:t>perspective</a:t>
            </a:r>
          </a:p>
        </p:txBody>
      </p:sp>
      <p:sp>
        <p:nvSpPr>
          <p:cNvPr id="153604" name="Text Box 23">
            <a:extLst>
              <a:ext uri="{FF2B5EF4-FFF2-40B4-BE49-F238E27FC236}">
                <a16:creationId xmlns:a16="http://schemas.microsoft.com/office/drawing/2014/main" id="{32B35A72-CCD9-554B-8805-66ABCDB1864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908049" y="5124450"/>
            <a:ext cx="2743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0">
                <a:latin typeface="Helvetica" pitchFamily="2" charset="0"/>
              </a:rPr>
              <a:t>Staff’s</a:t>
            </a:r>
          </a:p>
          <a:p>
            <a:pPr>
              <a:lnSpc>
                <a:spcPct val="80000"/>
              </a:lnSpc>
            </a:pPr>
            <a:r>
              <a:rPr lang="en-US" altLang="en-US" b="0">
                <a:latin typeface="Helvetica" pitchFamily="2" charset="0"/>
              </a:rPr>
              <a:t>perspective</a:t>
            </a:r>
          </a:p>
        </p:txBody>
      </p:sp>
      <p:sp>
        <p:nvSpPr>
          <p:cNvPr id="36869" name="Text Box 26">
            <a:extLst>
              <a:ext uri="{FF2B5EF4-FFF2-40B4-BE49-F238E27FC236}">
                <a16:creationId xmlns:a16="http://schemas.microsoft.com/office/drawing/2014/main" id="{7D6A64B4-61E0-684E-BD1D-756BA1005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1536700"/>
            <a:ext cx="2490787" cy="4519613"/>
          </a:xfrm>
          <a:prstGeom prst="rect">
            <a:avLst/>
          </a:prstGeom>
          <a:solidFill>
            <a:srgbClr val="B3C3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USE THIS INFORMATION TO BUILD THE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Helvetica" pitchFamily="2" charset="0"/>
              </a:rPr>
              <a:t>A</a:t>
            </a:r>
            <a:br>
              <a:rPr lang="en-US" altLang="en-US" dirty="0">
                <a:latin typeface="Helvetica" pitchFamily="2" charset="0"/>
              </a:rPr>
            </a:br>
            <a:r>
              <a:rPr lang="en-US" altLang="en-US" dirty="0">
                <a:latin typeface="Helvetica" pitchFamily="2" charset="0"/>
              </a:rPr>
              <a:t>G</a:t>
            </a:r>
            <a:br>
              <a:rPr lang="en-US" altLang="en-US" dirty="0">
                <a:latin typeface="Helvetica" pitchFamily="2" charset="0"/>
              </a:rPr>
            </a:br>
            <a:r>
              <a:rPr lang="en-US" altLang="en-US" dirty="0">
                <a:latin typeface="Helvetica" pitchFamily="2" charset="0"/>
              </a:rPr>
              <a:t>E</a:t>
            </a:r>
            <a:br>
              <a:rPr lang="en-US" altLang="en-US" dirty="0">
                <a:latin typeface="Helvetica" pitchFamily="2" charset="0"/>
              </a:rPr>
            </a:br>
            <a:r>
              <a:rPr lang="en-US" altLang="en-US" dirty="0">
                <a:latin typeface="Helvetica" pitchFamily="2" charset="0"/>
              </a:rPr>
              <a:t>N</a:t>
            </a:r>
            <a:br>
              <a:rPr lang="en-US" altLang="en-US" dirty="0">
                <a:latin typeface="Helvetica" pitchFamily="2" charset="0"/>
              </a:rPr>
            </a:br>
            <a:r>
              <a:rPr lang="en-US" altLang="en-US" dirty="0">
                <a:latin typeface="Helvetica" pitchFamily="2" charset="0"/>
              </a:rPr>
              <a:t>D</a:t>
            </a:r>
            <a:br>
              <a:rPr lang="en-US" altLang="en-US" dirty="0">
                <a:latin typeface="Helvetica" pitchFamily="2" charset="0"/>
              </a:rPr>
            </a:br>
            <a:r>
              <a:rPr lang="en-US" altLang="en-US" dirty="0">
                <a:latin typeface="Helvetica" pitchFamily="2" charset="0"/>
              </a:rPr>
              <a:t>A  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FOR THINGS THAT ARE TO STAY THE SAME</a:t>
            </a:r>
          </a:p>
        </p:txBody>
      </p:sp>
      <p:sp>
        <p:nvSpPr>
          <p:cNvPr id="36870" name="Text Box 27">
            <a:extLst>
              <a:ext uri="{FF2B5EF4-FFF2-40B4-BE49-F238E27FC236}">
                <a16:creationId xmlns:a16="http://schemas.microsoft.com/office/drawing/2014/main" id="{7657ECD7-9708-804E-A594-E63A3663B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1697038"/>
            <a:ext cx="2895600" cy="4197350"/>
          </a:xfrm>
          <a:prstGeom prst="rect">
            <a:avLst/>
          </a:prstGeom>
          <a:solidFill>
            <a:srgbClr val="B3C3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1014413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80808"/>
                </a:solidFill>
                <a:latin typeface="Helvetica" pitchFamily="2" charset="0"/>
              </a:rPr>
              <a:t>USE THIS INFORMATION TO BUILD THE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80808"/>
                </a:solidFill>
                <a:latin typeface="Helvetica" pitchFamily="2" charset="0"/>
              </a:rPr>
              <a:t>A</a:t>
            </a:r>
            <a:br>
              <a:rPr lang="en-US" altLang="en-US" dirty="0">
                <a:solidFill>
                  <a:srgbClr val="080808"/>
                </a:solidFill>
                <a:latin typeface="Helvetica" pitchFamily="2" charset="0"/>
              </a:rPr>
            </a:br>
            <a:r>
              <a:rPr lang="en-US" altLang="en-US" dirty="0">
                <a:solidFill>
                  <a:srgbClr val="080808"/>
                </a:solidFill>
                <a:latin typeface="Helvetica" pitchFamily="2" charset="0"/>
              </a:rPr>
              <a:t>G</a:t>
            </a:r>
            <a:br>
              <a:rPr lang="en-US" altLang="en-US" dirty="0">
                <a:solidFill>
                  <a:srgbClr val="080808"/>
                </a:solidFill>
                <a:latin typeface="Helvetica" pitchFamily="2" charset="0"/>
              </a:rPr>
            </a:br>
            <a:r>
              <a:rPr lang="en-US" altLang="en-US" dirty="0">
                <a:solidFill>
                  <a:srgbClr val="080808"/>
                </a:solidFill>
                <a:latin typeface="Helvetica" pitchFamily="2" charset="0"/>
              </a:rPr>
              <a:t>E</a:t>
            </a:r>
            <a:br>
              <a:rPr lang="en-US" altLang="en-US" dirty="0">
                <a:solidFill>
                  <a:srgbClr val="080808"/>
                </a:solidFill>
                <a:latin typeface="Helvetica" pitchFamily="2" charset="0"/>
              </a:rPr>
            </a:br>
            <a:r>
              <a:rPr lang="en-US" altLang="en-US" dirty="0">
                <a:solidFill>
                  <a:srgbClr val="080808"/>
                </a:solidFill>
                <a:latin typeface="Helvetica" pitchFamily="2" charset="0"/>
              </a:rPr>
              <a:t>N</a:t>
            </a:r>
            <a:br>
              <a:rPr lang="en-US" altLang="en-US" dirty="0">
                <a:solidFill>
                  <a:srgbClr val="080808"/>
                </a:solidFill>
                <a:latin typeface="Helvetica" pitchFamily="2" charset="0"/>
              </a:rPr>
            </a:br>
            <a:r>
              <a:rPr lang="en-US" altLang="en-US" dirty="0">
                <a:solidFill>
                  <a:srgbClr val="080808"/>
                </a:solidFill>
                <a:latin typeface="Helvetica" pitchFamily="2" charset="0"/>
              </a:rPr>
              <a:t>D</a:t>
            </a:r>
            <a:br>
              <a:rPr lang="en-US" altLang="en-US" dirty="0">
                <a:solidFill>
                  <a:srgbClr val="080808"/>
                </a:solidFill>
                <a:latin typeface="Helvetica" pitchFamily="2" charset="0"/>
              </a:rPr>
            </a:br>
            <a:r>
              <a:rPr lang="en-US" altLang="en-US" dirty="0">
                <a:solidFill>
                  <a:srgbClr val="080808"/>
                </a:solidFill>
                <a:latin typeface="Helvetica" pitchFamily="2" charset="0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80808"/>
                </a:solidFill>
                <a:latin typeface="Helvetica" pitchFamily="2" charset="0"/>
              </a:rPr>
              <a:t>FOR THINGS THAT NEED TO CHANGE</a:t>
            </a:r>
          </a:p>
        </p:txBody>
      </p:sp>
      <p:sp>
        <p:nvSpPr>
          <p:cNvPr id="36871" name="Left-Right Arrow 13">
            <a:extLst>
              <a:ext uri="{FF2B5EF4-FFF2-40B4-BE49-F238E27FC236}">
                <a16:creationId xmlns:a16="http://schemas.microsoft.com/office/drawing/2014/main" id="{B5C6AD43-B433-9E48-9589-E50BC402626C}"/>
              </a:ext>
            </a:extLst>
          </p:cNvPr>
          <p:cNvSpPr>
            <a:spLocks noChangeArrowheads="1"/>
          </p:cNvSpPr>
          <p:nvPr/>
        </p:nvSpPr>
        <p:spPr bwMode="auto">
          <a:xfrm rot="-1962416">
            <a:off x="3205163" y="3375025"/>
            <a:ext cx="3373437" cy="1450975"/>
          </a:xfrm>
          <a:prstGeom prst="leftRightArrow">
            <a:avLst>
              <a:gd name="adj1" fmla="val 50000"/>
              <a:gd name="adj2" fmla="val 50008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80808"/>
                </a:solidFill>
                <a:latin typeface="Helvetica" pitchFamily="2" charset="0"/>
              </a:rPr>
              <a:t>Disagreements</a:t>
            </a:r>
            <a:r>
              <a:rPr lang="en-GB" altLang="en-US">
                <a:latin typeface="Helvetica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91B5FB-54FE-1847-BB61-714F1F931068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>
            <a:extLst>
              <a:ext uri="{FF2B5EF4-FFF2-40B4-BE49-F238E27FC236}">
                <a16:creationId xmlns:a16="http://schemas.microsoft.com/office/drawing/2014/main" id="{5C8E3BB7-4875-5B4B-B7EE-3222A5C79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081"/>
            <a:ext cx="10150475" cy="1044575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B3C33C"/>
                </a:solidFill>
              </a:rPr>
              <a:t>Given the medication that someone is taking…Ritalin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7B139A-D966-9042-B9E0-B81DD4A56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246144"/>
              </p:ext>
            </p:extLst>
          </p:nvPr>
        </p:nvGraphicFramePr>
        <p:xfrm>
          <a:off x="507524" y="815215"/>
          <a:ext cx="9135427" cy="66836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4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3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413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2"/>
                        </a:solidFill>
                        <a:latin typeface="Helvetica"/>
                        <a:cs typeface="Helvetica"/>
                      </a:endParaRPr>
                    </a:p>
                  </a:txBody>
                  <a:tcPr marL="101505" marR="101505" marT="50599" marB="505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What’s working</a:t>
                      </a:r>
                    </a:p>
                  </a:txBody>
                  <a:tcPr marL="101505" marR="101505" marT="50599" marB="505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What’s not working</a:t>
                      </a:r>
                    </a:p>
                  </a:txBody>
                  <a:tcPr marL="101505" marR="101505" marT="50599" marB="505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/>
                          <a:cs typeface="Helvetica"/>
                        </a:rPr>
                        <a:t>Person’s </a:t>
                      </a:r>
                      <a:r>
                        <a:rPr lang="en-US" sz="1800" dirty="0">
                          <a:latin typeface="Helvetica"/>
                          <a:cs typeface="Helvetica"/>
                        </a:rPr>
                        <a:t>Perspective</a:t>
                      </a:r>
                    </a:p>
                  </a:txBody>
                  <a:tcPr marL="101505" marR="101505" marT="50599" marB="5059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listen and focus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think clearly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Don’t lose my stuff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People don’t get angry with me</a:t>
                      </a:r>
                    </a:p>
                  </a:txBody>
                  <a:tcPr marL="101505" marR="101505" marT="50599" marB="505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Hurts my stomach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My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mouth is always dry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I’m hungry a lot more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Classmates know I take medications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101505" marR="101505" marT="50599" marB="505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/>
                          <a:cs typeface="Helvetica"/>
                        </a:rPr>
                        <a:t>Mom’s </a:t>
                      </a:r>
                    </a:p>
                    <a:p>
                      <a:pPr algn="ctr"/>
                      <a:r>
                        <a:rPr lang="en-US" sz="2000" dirty="0">
                          <a:latin typeface="Helvetica"/>
                          <a:cs typeface="Helvetica"/>
                        </a:rPr>
                        <a:t>Perspective</a:t>
                      </a:r>
                    </a:p>
                  </a:txBody>
                  <a:tcPr marL="101505" marR="101505" marT="50599" marB="5059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More organized, stuff isn’t scattered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She can sit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still for periods of time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She listens and engages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easily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More relaxed, less intense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No more complaining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teacher calls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101505" marR="101505" marT="50599" marB="505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She is losing weight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Complains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of her stomach hurting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Doesn’t want to take medications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Hell hours 4-8:00 pm…she is coming off medication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Public school pill !!!!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101505" marR="101505" marT="50599" marB="505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/>
                          <a:cs typeface="Helvetica"/>
                        </a:rPr>
                        <a:t>Teacher’s </a:t>
                      </a:r>
                    </a:p>
                    <a:p>
                      <a:pPr algn="ctr"/>
                      <a:r>
                        <a:rPr lang="en-US" sz="2000" dirty="0">
                          <a:latin typeface="Helvetica"/>
                          <a:cs typeface="Helvetica"/>
                        </a:rPr>
                        <a:t>Perspective</a:t>
                      </a:r>
                    </a:p>
                  </a:txBody>
                  <a:tcPr marL="101505" marR="101505" marT="50599" marB="5059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More prepared for school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She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doesn’t drift off in class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Not as emotionally volatile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Pays attention to class work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Gets along better with classmates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101505" marR="101505" marT="50599" marB="505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Complains of stomach hurting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Always asking for water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Sleepy in class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Class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interruption (to go to nurse for medications)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101505" marR="101505" marT="50599" marB="505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98398A4-3486-D444-82CE-53A009481225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22" name="Group 2">
            <a:extLst>
              <a:ext uri="{FF2B5EF4-FFF2-40B4-BE49-F238E27FC236}">
                <a16:creationId xmlns:a16="http://schemas.microsoft.com/office/drawing/2014/main" id="{17804CE5-8269-AF46-928F-845EC1922F19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02183644"/>
              </p:ext>
            </p:extLst>
          </p:nvPr>
        </p:nvGraphicFramePr>
        <p:xfrm>
          <a:off x="274638" y="975519"/>
          <a:ext cx="9601200" cy="6251581"/>
        </p:xfrm>
        <a:graphic>
          <a:graphicData uri="http://schemas.openxmlformats.org/drawingml/2006/table">
            <a:tbl>
              <a:tblPr/>
              <a:tblGrid>
                <a:gridCol w="76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7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35"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itchFamily="-105" charset="0"/>
                        <a:ea typeface="MS PGothic" pitchFamily="34" charset="-128"/>
                        <a:cs typeface="Helvetica" pitchFamily="-105" charset="0"/>
                      </a:endParaRPr>
                    </a:p>
                  </a:txBody>
                  <a:tcPr marT="45710" marB="45710" anchor="ctr" anchorCtr="1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Helvetica" pitchFamily="-105" charset="0"/>
                          <a:ea typeface="MS PGothic" pitchFamily="34" charset="-128"/>
                          <a:cs typeface="Helvetica" pitchFamily="-105" charset="0"/>
                        </a:rPr>
                        <a:t>What works</a:t>
                      </a:r>
                    </a:p>
                  </a:txBody>
                  <a:tcPr marT="45710" marB="45710" anchor="ctr" anchorCtr="1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Helvetica" pitchFamily="-105" charset="0"/>
                          <a:ea typeface="MS PGothic" pitchFamily="34" charset="-128"/>
                          <a:cs typeface="Helvetica" pitchFamily="-105" charset="0"/>
                        </a:rPr>
                        <a:t>What doesn’t work</a:t>
                      </a:r>
                    </a:p>
                  </a:txBody>
                  <a:tcPr marT="45710" marB="45710" anchor="ctr" anchorCtr="1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229"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itchFamily="-105" charset="0"/>
                        <a:ea typeface="MS PGothic" pitchFamily="34" charset="-128"/>
                        <a:cs typeface="Helvetica" pitchFamily="-105" charset="0"/>
                      </a:endParaRPr>
                    </a:p>
                  </a:txBody>
                  <a:tcPr marT="45710" marB="45710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itchFamily="-105" charset="0"/>
                        <a:ea typeface="MS PGothic" pitchFamily="34" charset="-128"/>
                        <a:cs typeface="Helvetica" pitchFamily="-105" charset="0"/>
                      </a:endParaRP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itchFamily="-105" charset="0"/>
                        <a:ea typeface="MS PGothic" pitchFamily="34" charset="-128"/>
                        <a:cs typeface="Helvetica" pitchFamily="-105" charset="0"/>
                      </a:endParaRP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6812"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itchFamily="-105" charset="0"/>
                        <a:ea typeface="MS PGothic" pitchFamily="34" charset="-128"/>
                        <a:cs typeface="Helvetica" pitchFamily="-105" charset="0"/>
                      </a:endParaRPr>
                    </a:p>
                  </a:txBody>
                  <a:tcPr marT="45710" marB="45710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itchFamily="-105" charset="0"/>
                        <a:ea typeface="MS PGothic" pitchFamily="34" charset="-128"/>
                        <a:cs typeface="Helvetica" pitchFamily="-105" charset="0"/>
                      </a:endParaRP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itchFamily="-105" charset="0"/>
                        <a:ea typeface="MS PGothic" pitchFamily="34" charset="-128"/>
                        <a:cs typeface="Helvetica" pitchFamily="-105" charset="0"/>
                      </a:endParaRP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9400"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itchFamily="-105" charset="0"/>
                        <a:ea typeface="MS PGothic" pitchFamily="34" charset="-128"/>
                        <a:cs typeface="Helvetica" pitchFamily="-105" charset="0"/>
                      </a:endParaRPr>
                    </a:p>
                  </a:txBody>
                  <a:tcPr marT="45710" marB="45710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itchFamily="-105" charset="0"/>
                        <a:ea typeface="MS PGothic" pitchFamily="34" charset="-128"/>
                        <a:cs typeface="Helvetica" pitchFamily="-105" charset="0"/>
                      </a:endParaRP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itchFamily="-105" charset="0"/>
                        <a:ea typeface="MS PGothic" pitchFamily="34" charset="-128"/>
                        <a:cs typeface="Helvetica" pitchFamily="-105" charset="0"/>
                      </a:endParaRP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B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7479" name="Text Box 27">
            <a:extLst>
              <a:ext uri="{FF2B5EF4-FFF2-40B4-BE49-F238E27FC236}">
                <a16:creationId xmlns:a16="http://schemas.microsoft.com/office/drawing/2014/main" id="{BE354A14-E373-6740-B516-7CCB991496D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0349" y="1964532"/>
            <a:ext cx="1905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 b="0" dirty="0">
                <a:latin typeface="Helvetica" pitchFamily="2" charset="0"/>
              </a:rPr>
              <a:t>Perspective of Person Supported</a:t>
            </a:r>
          </a:p>
        </p:txBody>
      </p:sp>
      <p:sp>
        <p:nvSpPr>
          <p:cNvPr id="147480" name="Text Box 28">
            <a:extLst>
              <a:ext uri="{FF2B5EF4-FFF2-40B4-BE49-F238E27FC236}">
                <a16:creationId xmlns:a16="http://schemas.microsoft.com/office/drawing/2014/main" id="{EED93A9E-99B6-164C-8A4E-20884ED7F8A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01624" y="3980657"/>
            <a:ext cx="1828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b="0" dirty="0">
                <a:solidFill>
                  <a:srgbClr val="080808"/>
                </a:solidFill>
                <a:latin typeface="Helvetica" pitchFamily="2" charset="0"/>
              </a:rPr>
              <a:t>Your</a:t>
            </a:r>
          </a:p>
          <a:p>
            <a:pPr algn="ctr">
              <a:lnSpc>
                <a:spcPct val="80000"/>
              </a:lnSpc>
            </a:pPr>
            <a:r>
              <a:rPr lang="en-US" altLang="en-US" b="0" dirty="0">
                <a:solidFill>
                  <a:srgbClr val="080808"/>
                </a:solidFill>
                <a:latin typeface="Helvetica" pitchFamily="2" charset="0"/>
              </a:rPr>
              <a:t>perspective</a:t>
            </a:r>
          </a:p>
        </p:txBody>
      </p:sp>
      <p:sp>
        <p:nvSpPr>
          <p:cNvPr id="147481" name="Text Box 29">
            <a:extLst>
              <a:ext uri="{FF2B5EF4-FFF2-40B4-BE49-F238E27FC236}">
                <a16:creationId xmlns:a16="http://schemas.microsoft.com/office/drawing/2014/main" id="{B25720B6-6F81-C541-B414-92E35F4D920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46087" y="5877719"/>
            <a:ext cx="2117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b="0" dirty="0">
                <a:solidFill>
                  <a:srgbClr val="080808"/>
                </a:solidFill>
                <a:latin typeface="Helvetica" pitchFamily="2" charset="0"/>
              </a:rPr>
              <a:t>Supervisor’s</a:t>
            </a:r>
          </a:p>
          <a:p>
            <a:pPr algn="ctr">
              <a:lnSpc>
                <a:spcPct val="80000"/>
              </a:lnSpc>
            </a:pPr>
            <a:r>
              <a:rPr lang="en-US" altLang="en-US" b="0" dirty="0">
                <a:solidFill>
                  <a:srgbClr val="080808"/>
                </a:solidFill>
                <a:latin typeface="Helvetica" pitchFamily="2" charset="0"/>
              </a:rPr>
              <a:t>perspective</a:t>
            </a:r>
          </a:p>
        </p:txBody>
      </p:sp>
      <p:sp>
        <p:nvSpPr>
          <p:cNvPr id="147482" name="Rectangle 31">
            <a:extLst>
              <a:ext uri="{FF2B5EF4-FFF2-40B4-BE49-F238E27FC236}">
                <a16:creationId xmlns:a16="http://schemas.microsoft.com/office/drawing/2014/main" id="{45748EA6-D6D6-5445-8A1B-FCA261407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313"/>
            <a:ext cx="10150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0" dirty="0">
                <a:solidFill>
                  <a:srgbClr val="B3C33C"/>
                </a:solidFill>
                <a:latin typeface="Helvetica" pitchFamily="2" charset="0"/>
              </a:rPr>
              <a:t>Evaluating the work you are doing…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ED73CE-2309-994E-9377-5DBE35489C0B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Content Placeholder 5" descr="working-notworking.pdf">
            <a:extLst>
              <a:ext uri="{FF2B5EF4-FFF2-40B4-BE49-F238E27FC236}">
                <a16:creationId xmlns:a16="http://schemas.microsoft.com/office/drawing/2014/main" id="{D9895BB9-E7EB-7D46-8566-A947561FDE6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7" r="-2467"/>
          <a:stretch>
            <a:fillRect/>
          </a:stretch>
        </p:blipFill>
        <p:spPr>
          <a:xfrm>
            <a:off x="1557337" y="261238"/>
            <a:ext cx="6664325" cy="7375525"/>
          </a:xfrm>
        </p:spPr>
      </p:pic>
      <p:sp>
        <p:nvSpPr>
          <p:cNvPr id="157698" name="TextBox 1">
            <a:extLst>
              <a:ext uri="{FF2B5EF4-FFF2-40B4-BE49-F238E27FC236}">
                <a16:creationId xmlns:a16="http://schemas.microsoft.com/office/drawing/2014/main" id="{D7E6F56E-8255-0745-A01B-E718B6030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6" y="1419226"/>
            <a:ext cx="1141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person</a:t>
            </a:r>
          </a:p>
        </p:txBody>
      </p:sp>
      <p:sp>
        <p:nvSpPr>
          <p:cNvPr id="157699" name="TextBox 3">
            <a:extLst>
              <a:ext uri="{FF2B5EF4-FFF2-40B4-BE49-F238E27FC236}">
                <a16:creationId xmlns:a16="http://schemas.microsoft.com/office/drawing/2014/main" id="{83CC352F-08A1-DE44-8015-502BB5EA4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2424113"/>
            <a:ext cx="109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family</a:t>
            </a:r>
          </a:p>
        </p:txBody>
      </p:sp>
      <p:sp>
        <p:nvSpPr>
          <p:cNvPr id="157700" name="TextBox 4">
            <a:extLst>
              <a:ext uri="{FF2B5EF4-FFF2-40B4-BE49-F238E27FC236}">
                <a16:creationId xmlns:a16="http://schemas.microsoft.com/office/drawing/2014/main" id="{589CEADF-4C23-8243-859C-E3AD88874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3409950"/>
            <a:ext cx="2371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Home supports</a:t>
            </a:r>
          </a:p>
        </p:txBody>
      </p:sp>
      <p:sp>
        <p:nvSpPr>
          <p:cNvPr id="157701" name="TextBox 5">
            <a:extLst>
              <a:ext uri="{FF2B5EF4-FFF2-40B4-BE49-F238E27FC236}">
                <a16:creationId xmlns:a16="http://schemas.microsoft.com/office/drawing/2014/main" id="{AA90287D-DC61-0B44-8C49-08FAAFE33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4411663"/>
            <a:ext cx="1916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Employment</a:t>
            </a:r>
          </a:p>
          <a:p>
            <a:pPr algn="ctr"/>
            <a:r>
              <a:rPr lang="en-US" altLang="en-US" dirty="0"/>
              <a:t>supports</a:t>
            </a:r>
          </a:p>
        </p:txBody>
      </p:sp>
      <p:sp>
        <p:nvSpPr>
          <p:cNvPr id="157702" name="TextBox 7">
            <a:extLst>
              <a:ext uri="{FF2B5EF4-FFF2-40B4-BE49-F238E27FC236}">
                <a16:creationId xmlns:a16="http://schemas.microsoft.com/office/drawing/2014/main" id="{071096E8-D4D2-5444-B958-17EFE521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6" y="6319325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Actions to keep the same</a:t>
            </a:r>
          </a:p>
        </p:txBody>
      </p:sp>
      <p:sp>
        <p:nvSpPr>
          <p:cNvPr id="157703" name="TextBox 8">
            <a:extLst>
              <a:ext uri="{FF2B5EF4-FFF2-40B4-BE49-F238E27FC236}">
                <a16:creationId xmlns:a16="http://schemas.microsoft.com/office/drawing/2014/main" id="{6E512E11-9215-CA46-9441-F3BB8AA0A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963" y="6319325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Actions for things to change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1">
            <a:extLst>
              <a:ext uri="{FF2B5EF4-FFF2-40B4-BE49-F238E27FC236}">
                <a16:creationId xmlns:a16="http://schemas.microsoft.com/office/drawing/2014/main" id="{EFFB477A-07F2-8B4E-AD00-3C9BDBDEE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012825"/>
            <a:ext cx="93980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4" name="TextBox 1">
            <a:extLst>
              <a:ext uri="{FF2B5EF4-FFF2-40B4-BE49-F238E27FC236}">
                <a16:creationId xmlns:a16="http://schemas.microsoft.com/office/drawing/2014/main" id="{65506D41-F226-6F40-999C-41AFAC0A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38113"/>
            <a:ext cx="1015047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0" dirty="0">
                <a:latin typeface="Helvetica" pitchFamily="2" charset="0"/>
              </a:rPr>
              <a:t>Capturing learning -  </a:t>
            </a:r>
            <a:r>
              <a:rPr lang="en-US" altLang="en-US" sz="4000" b="0" dirty="0">
                <a:solidFill>
                  <a:srgbClr val="B3C33C"/>
                </a:solidFill>
                <a:latin typeface="Helvetica" pitchFamily="2" charset="0"/>
              </a:rPr>
              <a:t>Learning Log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D9675-8297-A442-A8AB-1C4D7DD8799D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>
            <a:extLst>
              <a:ext uri="{FF2B5EF4-FFF2-40B4-BE49-F238E27FC236}">
                <a16:creationId xmlns:a16="http://schemas.microsoft.com/office/drawing/2014/main" id="{AF5FD872-A50E-4149-9023-1C877C8C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6252" r="3094" b="3125"/>
          <a:stretch>
            <a:fillRect/>
          </a:stretch>
        </p:blipFill>
        <p:spPr bwMode="auto">
          <a:xfrm>
            <a:off x="-3175" y="-91281"/>
            <a:ext cx="10156825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CBD800-048D-464E-A3F1-9D72354F238B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51D3EF-B688-FB44-9BBC-1324360BC378}"/>
              </a:ext>
            </a:extLst>
          </p:cNvPr>
          <p:cNvSpPr txBox="1"/>
          <p:nvPr/>
        </p:nvSpPr>
        <p:spPr>
          <a:xfrm>
            <a:off x="122237" y="365919"/>
            <a:ext cx="97536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Helvetica" pitchFamily="2" charset="0"/>
              </a:rPr>
              <a:t>Charlie’s One-Page Profile for Support Staff</a:t>
            </a:r>
          </a:p>
          <a:p>
            <a:endParaRPr lang="en-CA" dirty="0">
              <a:latin typeface="Helvetica" pitchFamily="2" charset="0"/>
            </a:endParaRPr>
          </a:p>
          <a:p>
            <a:r>
              <a:rPr lang="en-CA" dirty="0">
                <a:latin typeface="Helvetica" pitchFamily="2" charset="0"/>
              </a:rPr>
              <a:t>What others like and admire about Charlie</a:t>
            </a:r>
          </a:p>
          <a:p>
            <a:endParaRPr lang="en-CA" dirty="0">
              <a:latin typeface="Helvetica" pitchFamily="2" charset="0"/>
            </a:endParaRPr>
          </a:p>
          <a:p>
            <a:endParaRPr lang="en-CA" dirty="0">
              <a:latin typeface="Helvetica" pitchFamily="2" charset="0"/>
            </a:endParaRPr>
          </a:p>
          <a:p>
            <a:r>
              <a:rPr lang="en-CA" dirty="0">
                <a:latin typeface="Helvetica" pitchFamily="2" charset="0"/>
              </a:rPr>
              <a:t>What is Important to Charlie</a:t>
            </a:r>
          </a:p>
          <a:p>
            <a:endParaRPr lang="en-CA" dirty="0">
              <a:latin typeface="Helvetica" pitchFamily="2" charset="0"/>
            </a:endParaRPr>
          </a:p>
          <a:p>
            <a:endParaRPr lang="en-CA" dirty="0">
              <a:latin typeface="Helvetica" pitchFamily="2" charset="0"/>
            </a:endParaRPr>
          </a:p>
          <a:p>
            <a:endParaRPr lang="en-CA" dirty="0">
              <a:latin typeface="Helvetica" pitchFamily="2" charset="0"/>
            </a:endParaRPr>
          </a:p>
          <a:p>
            <a:endParaRPr lang="en-CA" dirty="0">
              <a:latin typeface="Helvetica" pitchFamily="2" charset="0"/>
            </a:endParaRPr>
          </a:p>
          <a:p>
            <a:endParaRPr lang="en-CA" dirty="0">
              <a:latin typeface="Helvetica" pitchFamily="2" charset="0"/>
            </a:endParaRPr>
          </a:p>
          <a:p>
            <a:r>
              <a:rPr lang="en-CA" dirty="0">
                <a:latin typeface="Helvetica" pitchFamily="2" charset="0"/>
              </a:rPr>
              <a:t>How Best to Support Charlie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50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2">
            <a:extLst>
              <a:ext uri="{FF2B5EF4-FFF2-40B4-BE49-F238E27FC236}">
                <a16:creationId xmlns:a16="http://schemas.microsoft.com/office/drawing/2014/main" id="{A07943E4-E2B3-C040-B9DE-88E37F6F9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6988"/>
            <a:ext cx="7239000" cy="761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8" name="TextBox 3">
            <a:extLst>
              <a:ext uri="{FF2B5EF4-FFF2-40B4-BE49-F238E27FC236}">
                <a16:creationId xmlns:a16="http://schemas.microsoft.com/office/drawing/2014/main" id="{6F17310D-88E5-434A-8CA1-60B1CC7F5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0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en-US" sz="2000" b="0">
                <a:solidFill>
                  <a:srgbClr val="000000"/>
                </a:solidFill>
              </a:rPr>
              <a:t>Characteristics of</a:t>
            </a: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67939" name="TextBox 4">
            <a:extLst>
              <a:ext uri="{FF2B5EF4-FFF2-40B4-BE49-F238E27FC236}">
                <a16:creationId xmlns:a16="http://schemas.microsoft.com/office/drawing/2014/main" id="{C4E6A11D-70D0-BB43-957B-E78B2E2B2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0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en-US" sz="2000" b="0">
                <a:solidFill>
                  <a:srgbClr val="000000"/>
                </a:solidFill>
              </a:rPr>
              <a:t>Characteristics of</a:t>
            </a: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67940" name="TextBox 5">
            <a:extLst>
              <a:ext uri="{FF2B5EF4-FFF2-40B4-BE49-F238E27FC236}">
                <a16:creationId xmlns:a16="http://schemas.microsoft.com/office/drawing/2014/main" id="{6384D917-8FF8-3C45-B341-B4EA1B15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6615113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en-US" sz="2000" b="0">
                <a:solidFill>
                  <a:srgbClr val="000000"/>
                </a:solidFill>
              </a:rPr>
              <a:t>Characteristics of</a:t>
            </a: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67941" name="TextBox 6">
            <a:extLst>
              <a:ext uri="{FF2B5EF4-FFF2-40B4-BE49-F238E27FC236}">
                <a16:creationId xmlns:a16="http://schemas.microsoft.com/office/drawing/2014/main" id="{63EF664A-856E-1B4F-87C5-83F9BA637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38" y="6615113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en-US" sz="2000" b="0">
                <a:solidFill>
                  <a:srgbClr val="000000"/>
                </a:solidFill>
              </a:rPr>
              <a:t>Characteristics of</a:t>
            </a: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8AB58-B617-1448-A852-41A5F9CE9459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873F0-690F-9D42-A574-995362C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29" y="86888"/>
            <a:ext cx="8601816" cy="8886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B3C33C"/>
                </a:solidFill>
                <a:latin typeface="Helvetica" pitchFamily="2" charset="0"/>
              </a:rPr>
              <a:t>Practical application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259FF6-83D8-BA4B-94CD-E77CAA80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25" y="899319"/>
            <a:ext cx="9710611" cy="5867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2D568D"/>
                </a:solidFill>
              </a:rPr>
              <a:t>Reputation</a:t>
            </a:r>
            <a:endParaRPr lang="en-US" sz="2800" b="1" dirty="0">
              <a:solidFill>
                <a:schemeClr val="accent4"/>
              </a:solidFill>
            </a:endParaRP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If someone you support or a colleague has a negative reputation, think through the 3 questions and see if this provides insight and understanding.</a:t>
            </a:r>
          </a:p>
          <a:p>
            <a:pPr algn="l"/>
            <a:r>
              <a:rPr lang="en-US" sz="2800" b="1" dirty="0">
                <a:solidFill>
                  <a:srgbClr val="F27035"/>
                </a:solidFill>
              </a:rPr>
              <a:t>Rituals and routines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Would this be helpful for someone you support? Which part of the day would a detailed written ritual/routine be helpful for?</a:t>
            </a:r>
          </a:p>
          <a:p>
            <a:pPr algn="l"/>
            <a:r>
              <a:rPr lang="en-US" sz="2800" b="1" dirty="0">
                <a:solidFill>
                  <a:srgbClr val="A24694"/>
                </a:solidFill>
              </a:rPr>
              <a:t>Good Day / Bad Day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Use this to gather information about what can help the person have better days and to address what is making the person have bad days.  Address the issues.</a:t>
            </a:r>
          </a:p>
          <a:p>
            <a:pPr algn="l">
              <a:lnSpc>
                <a:spcPct val="100000"/>
              </a:lnSpc>
            </a:pPr>
            <a:endParaRPr lang="en-US" sz="2800" b="1" dirty="0">
              <a:solidFill>
                <a:srgbClr val="40A7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6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roller skating, skating, sport&#10;&#10;Description automatically generated">
            <a:extLst>
              <a:ext uri="{FF2B5EF4-FFF2-40B4-BE49-F238E27FC236}">
                <a16:creationId xmlns:a16="http://schemas.microsoft.com/office/drawing/2014/main" id="{9E7C5F9D-7DAF-0340-A515-C3A759672A6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065462" y="2782728"/>
            <a:ext cx="4019549" cy="4019549"/>
          </a:xfrm>
        </p:spPr>
      </p:pic>
      <p:pic>
        <p:nvPicPr>
          <p:cNvPr id="8" name="Picture 7" descr="A picture containing sport, roller skating, skating&#10;&#10;Description automatically generated">
            <a:extLst>
              <a:ext uri="{FF2B5EF4-FFF2-40B4-BE49-F238E27FC236}">
                <a16:creationId xmlns:a16="http://schemas.microsoft.com/office/drawing/2014/main" id="{A495FCAD-DB50-2C4E-8CC2-0752F6C5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7" y="86837"/>
            <a:ext cx="2895282" cy="2895282"/>
          </a:xfrm>
          <a:prstGeom prst="rect">
            <a:avLst/>
          </a:prstGeom>
        </p:spPr>
      </p:pic>
      <p:pic>
        <p:nvPicPr>
          <p:cNvPr id="10" name="Picture 9" descr="A picture containing skating, roller skating, sport&#10;&#10;Description automatically generated">
            <a:extLst>
              <a:ext uri="{FF2B5EF4-FFF2-40B4-BE49-F238E27FC236}">
                <a16:creationId xmlns:a16="http://schemas.microsoft.com/office/drawing/2014/main" id="{A2636D69-C5BB-CB49-BD55-A380863DA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255" y="937418"/>
            <a:ext cx="3492181" cy="34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3932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on a bed&#10;&#10;Description automatically generated">
            <a:extLst>
              <a:ext uri="{FF2B5EF4-FFF2-40B4-BE49-F238E27FC236}">
                <a16:creationId xmlns:a16="http://schemas.microsoft.com/office/drawing/2014/main" id="{FABB3989-6532-C54D-BBA5-4ABA72A73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" r="1783" b="1"/>
          <a:stretch/>
        </p:blipFill>
        <p:spPr>
          <a:xfrm>
            <a:off x="3741019" y="268"/>
            <a:ext cx="6409456" cy="3703842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4" name="Picture 13" descr="A picture containing indoor, wall, window, man&#10;&#10;Description automatically generated">
            <a:extLst>
              <a:ext uri="{FF2B5EF4-FFF2-40B4-BE49-F238E27FC236}">
                <a16:creationId xmlns:a16="http://schemas.microsoft.com/office/drawing/2014/main" id="{2CC7FCD8-8F8E-4149-89BD-9EF4A67443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40"/>
          <a:stretch/>
        </p:blipFill>
        <p:spPr>
          <a:xfrm>
            <a:off x="20" y="10"/>
            <a:ext cx="4878566" cy="3703831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2" name="Picture 11" descr="A person sitting in a room&#10;&#10;Description automatically generated">
            <a:extLst>
              <a:ext uri="{FF2B5EF4-FFF2-40B4-BE49-F238E27FC236}">
                <a16:creationId xmlns:a16="http://schemas.microsoft.com/office/drawing/2014/main" id="{929CC679-448B-BA42-8994-1BCAC63DEE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5" r="1" b="1"/>
          <a:stretch/>
        </p:blipFill>
        <p:spPr>
          <a:xfrm>
            <a:off x="5075237" y="3905550"/>
            <a:ext cx="5458194" cy="4156569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Picture 7" descr="A person lying on a bed&#10;&#10;Description automatically generated">
            <a:extLst>
              <a:ext uri="{FF2B5EF4-FFF2-40B4-BE49-F238E27FC236}">
                <a16:creationId xmlns:a16="http://schemas.microsoft.com/office/drawing/2014/main" id="{7551CDD6-5788-0342-9A0C-7937844C98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55" r="-2" b="-2"/>
          <a:stretch/>
        </p:blipFill>
        <p:spPr>
          <a:xfrm>
            <a:off x="20" y="3885995"/>
            <a:ext cx="6409435" cy="3703842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66760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5081E-E932-6540-9FCD-5B59BF1956FC}"/>
              </a:ext>
            </a:extLst>
          </p:cNvPr>
          <p:cNvSpPr txBox="1"/>
          <p:nvPr/>
        </p:nvSpPr>
        <p:spPr>
          <a:xfrm>
            <a:off x="-30162" y="2575719"/>
            <a:ext cx="10150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latin typeface="Helvetica" pitchFamily="2" charset="0"/>
              </a:rPr>
              <a:t>How would you </a:t>
            </a:r>
            <a:r>
              <a:rPr lang="en-US" sz="5400" b="0" dirty="0">
                <a:solidFill>
                  <a:srgbClr val="B3C33C"/>
                </a:solidFill>
                <a:latin typeface="Helvetica" pitchFamily="2" charset="0"/>
              </a:rPr>
              <a:t>feel</a:t>
            </a:r>
            <a:r>
              <a:rPr lang="en-US" sz="5400" b="0" dirty="0">
                <a:latin typeface="Helvetica" pitchFamily="2" charset="0"/>
              </a:rPr>
              <a:t>?</a:t>
            </a:r>
          </a:p>
          <a:p>
            <a:pPr algn="ctr"/>
            <a:r>
              <a:rPr lang="en-US" sz="5400" b="0" dirty="0">
                <a:latin typeface="Helvetica" pitchFamily="2" charset="0"/>
              </a:rPr>
              <a:t>What would you </a:t>
            </a:r>
            <a:r>
              <a:rPr lang="en-US" sz="5400" b="0" dirty="0">
                <a:solidFill>
                  <a:srgbClr val="B3C33C"/>
                </a:solidFill>
                <a:latin typeface="Helvetica" pitchFamily="2" charset="0"/>
              </a:rPr>
              <a:t>do</a:t>
            </a:r>
            <a:r>
              <a:rPr lang="en-US" sz="5400" b="0" dirty="0">
                <a:latin typeface="Helvetic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5388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3">
            <a:extLst>
              <a:ext uri="{FF2B5EF4-FFF2-40B4-BE49-F238E27FC236}">
                <a16:creationId xmlns:a16="http://schemas.microsoft.com/office/drawing/2014/main" id="{C8BBB94C-AE45-264B-BA8D-EE9B638C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1116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0" dirty="0">
                <a:solidFill>
                  <a:srgbClr val="B3C33C"/>
                </a:solidFill>
                <a:latin typeface="Helvetica" pitchFamily="2" charset="0"/>
              </a:rPr>
              <a:t>Learning personality </a:t>
            </a:r>
            <a:r>
              <a:rPr lang="ja-JP" altLang="en-US" sz="3200" b="0">
                <a:solidFill>
                  <a:srgbClr val="B3C33C"/>
                </a:solidFill>
                <a:latin typeface="Helvetica" pitchFamily="2" charset="0"/>
              </a:rPr>
              <a:t>‘</a:t>
            </a:r>
            <a:r>
              <a:rPr lang="en-US" altLang="ja-JP" sz="3200" b="0" dirty="0">
                <a:solidFill>
                  <a:srgbClr val="B3C33C"/>
                </a:solidFill>
                <a:latin typeface="Helvetica" pitchFamily="2" charset="0"/>
              </a:rPr>
              <a:t>characteristics</a:t>
            </a:r>
            <a:r>
              <a:rPr lang="ja-JP" altLang="en-US" sz="3200" b="0">
                <a:solidFill>
                  <a:srgbClr val="B3C33C"/>
                </a:solidFill>
                <a:latin typeface="Helvetica" pitchFamily="2" charset="0"/>
              </a:rPr>
              <a:t>’</a:t>
            </a:r>
            <a:r>
              <a:rPr lang="en-US" altLang="ja-JP" sz="3200" b="0" dirty="0">
                <a:solidFill>
                  <a:srgbClr val="B3C33C"/>
                </a:solidFill>
                <a:latin typeface="Helvetica" pitchFamily="2" charset="0"/>
              </a:rPr>
              <a:t> that</a:t>
            </a:r>
          </a:p>
          <a:p>
            <a:pPr algn="ctr"/>
            <a:r>
              <a:rPr lang="en-US" altLang="en-US" sz="3200" b="0" dirty="0">
                <a:solidFill>
                  <a:srgbClr val="B3C33C"/>
                </a:solidFill>
                <a:latin typeface="Helvetica" pitchFamily="2" charset="0"/>
              </a:rPr>
              <a:t>need to be Present or Absent in supporters</a:t>
            </a:r>
          </a:p>
        </p:txBody>
      </p:sp>
      <p:graphicFrame>
        <p:nvGraphicFramePr>
          <p:cNvPr id="648196" name="Group 4">
            <a:extLst>
              <a:ext uri="{FF2B5EF4-FFF2-40B4-BE49-F238E27FC236}">
                <a16:creationId xmlns:a16="http://schemas.microsoft.com/office/drawing/2014/main" id="{BE3D8158-80F7-9145-8723-497085ABBCB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78571553"/>
              </p:ext>
            </p:extLst>
          </p:nvPr>
        </p:nvGraphicFramePr>
        <p:xfrm>
          <a:off x="350838" y="1737519"/>
          <a:ext cx="9418637" cy="5332412"/>
        </p:xfrm>
        <a:graphic>
          <a:graphicData uri="http://schemas.openxmlformats.org/drawingml/2006/table">
            <a:tbl>
              <a:tblPr/>
              <a:tblGrid>
                <a:gridCol w="471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888">
                <a:tc>
                  <a:txBody>
                    <a:bodyPr/>
                    <a:lstStyle/>
                    <a:p>
                      <a:pPr marL="0" marR="0" lvl="0" indent="0" algn="l" defTabSz="10144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To learn the characteristics that need to be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present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, ask: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To learn the characteristics that need to be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absent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, ask: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524">
                <a:tc>
                  <a:txBody>
                    <a:bodyPr/>
                    <a:lstStyle/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is closest to the person?</a:t>
                      </a: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enjoys spending time with the person?</a:t>
                      </a: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helps make good days happen for the person?</a:t>
                      </a: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What characteristics do these people have in common?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does the person avoid?</a:t>
                      </a: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dislikes spending time with the person?</a:t>
                      </a: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makes the person have bad days?</a:t>
                      </a: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What characteristics to these people have in common?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A02746C-F505-D641-AEF2-045BBC13149E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4">
            <a:extLst>
              <a:ext uri="{FF2B5EF4-FFF2-40B4-BE49-F238E27FC236}">
                <a16:creationId xmlns:a16="http://schemas.microsoft.com/office/drawing/2014/main" id="{01A2F631-BEC4-1C47-A404-0B1EDC779D49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7" y="-36930"/>
            <a:ext cx="9494837" cy="7602722"/>
          </a:xfrm>
          <a:noFill/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719" name="Group 39">
            <a:extLst>
              <a:ext uri="{FF2B5EF4-FFF2-40B4-BE49-F238E27FC236}">
                <a16:creationId xmlns:a16="http://schemas.microsoft.com/office/drawing/2014/main" id="{CB9418FA-8A41-7246-B8D3-8360A9B3B98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2266636"/>
              </p:ext>
            </p:extLst>
          </p:nvPr>
        </p:nvGraphicFramePr>
        <p:xfrm>
          <a:off x="0" y="0"/>
          <a:ext cx="10150474" cy="7683501"/>
        </p:xfrm>
        <a:graphic>
          <a:graphicData uri="http://schemas.openxmlformats.org/drawingml/2006/table">
            <a:tbl>
              <a:tblPr/>
              <a:tblGrid>
                <a:gridCol w="2022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4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984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Matching Staff Supporting: Alan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48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7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Support wanted and needed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Skill needed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Personality Characteristics Needed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Shared Common interests (would be nice to have)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2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get out of the Oldham area e.g.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Blackpool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, Southport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Full driving license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go on motorways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To be a car driver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Patience/ Confident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They enjoy visiting places and travel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8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will take Alan fishing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can fish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Can handle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bait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maggots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worms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enjoys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peace and quiet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is patient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Prepared to sit in the rain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Not squeamish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Fishing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Angling interest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47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can use computers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Basic IT Skills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problem solve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share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computer knowledge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Willingness to learn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Enjoys going on the computer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39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enjoys going for a meal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engage with Alan where he wants to go.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Enjoys socializing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likes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to go out and about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Good communicator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enjoys a nice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meal in a pub/restaurant/cafe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5" name="Object 3">
            <a:extLst>
              <a:ext uri="{FF2B5EF4-FFF2-40B4-BE49-F238E27FC236}">
                <a16:creationId xmlns:a16="http://schemas.microsoft.com/office/drawing/2014/main" id="{29D8F31E-03D3-D84E-B076-10233B20D2CB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27722590"/>
              </p:ext>
            </p:extLst>
          </p:nvPr>
        </p:nvGraphicFramePr>
        <p:xfrm>
          <a:off x="1646237" y="43662"/>
          <a:ext cx="6459537" cy="900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346450" imgH="4667250" progId="AcroExch.Document.7">
                  <p:embed/>
                </p:oleObj>
              </mc:Choice>
              <mc:Fallback>
                <p:oleObj name="Acrobat Document" r:id="rId3" imgW="3346450" imgH="4667250" progId="AcroExch.Document.7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7" y="43662"/>
                        <a:ext cx="6459537" cy="9009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5D193-1101-6A4D-9F57-3A1115C4A2AA}"/>
              </a:ext>
            </a:extLst>
          </p:cNvPr>
          <p:cNvSpPr txBox="1"/>
          <p:nvPr/>
        </p:nvSpPr>
        <p:spPr>
          <a:xfrm>
            <a:off x="0" y="61119"/>
            <a:ext cx="1015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B3C33C"/>
                </a:solidFill>
                <a:latin typeface="Helvetica" pitchFamily="2" charset="0"/>
              </a:rPr>
              <a:t>Person-Centred Reviews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71BC8-20D8-9302-45D6-F2620DFBA948}"/>
              </a:ext>
            </a:extLst>
          </p:cNvPr>
          <p:cNvSpPr txBox="1"/>
          <p:nvPr/>
        </p:nvSpPr>
        <p:spPr>
          <a:xfrm>
            <a:off x="2255837" y="2880519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Person-Centered Reviews Video</a:t>
            </a:r>
          </a:p>
        </p:txBody>
      </p:sp>
    </p:spTree>
    <p:extLst>
      <p:ext uri="{BB962C8B-B14F-4D97-AF65-F5344CB8AC3E}">
        <p14:creationId xmlns:p14="http://schemas.microsoft.com/office/powerpoint/2010/main" val="116732716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3DE95BF8-FF2A-A54B-9434-C2C5CCEDB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762" y="138113"/>
            <a:ext cx="9134475" cy="976312"/>
          </a:xfrm>
        </p:spPr>
        <p:txBody>
          <a:bodyPr rtlCol="0">
            <a:normAutofit/>
          </a:bodyPr>
          <a:lstStyle/>
          <a:p>
            <a:pPr defTabSz="761329" eaLnBrk="1" fontAlgn="auto" hangingPunct="1">
              <a:spcAft>
                <a:spcPts val="0"/>
              </a:spcAft>
              <a:defRPr/>
            </a:pPr>
            <a:r>
              <a:rPr lang="en-US" sz="3663" b="1" dirty="0">
                <a:solidFill>
                  <a:srgbClr val="161616"/>
                </a:solidFill>
              </a:rPr>
              <a:t>Learning Wheel</a:t>
            </a:r>
          </a:p>
        </p:txBody>
      </p:sp>
      <p:sp>
        <p:nvSpPr>
          <p:cNvPr id="182275" name="AutoShape 3">
            <a:extLst>
              <a:ext uri="{FF2B5EF4-FFF2-40B4-BE49-F238E27FC236}">
                <a16:creationId xmlns:a16="http://schemas.microsoft.com/office/drawing/2014/main" id="{E5956839-E852-4E48-A0B1-7BA0870D4DD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69237" y="2601913"/>
            <a:ext cx="1878013" cy="2605088"/>
          </a:xfrm>
          <a:prstGeom prst="flowChartPunchedTape">
            <a:avLst/>
          </a:prstGeom>
          <a:solidFill>
            <a:schemeClr val="bg2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eaVert"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2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2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76" name="AutoShape 4">
            <a:extLst>
              <a:ext uri="{FF2B5EF4-FFF2-40B4-BE49-F238E27FC236}">
                <a16:creationId xmlns:a16="http://schemas.microsoft.com/office/drawing/2014/main" id="{709086FD-4F16-3E4D-BE40-C2234D3E62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8144" y="2931319"/>
            <a:ext cx="2000250" cy="2379662"/>
          </a:xfrm>
          <a:prstGeom prst="flowChartPunchedTape">
            <a:avLst/>
          </a:prstGeom>
          <a:solidFill>
            <a:schemeClr val="bg2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eaVert"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2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77" name="Text Box 5">
            <a:extLst>
              <a:ext uri="{FF2B5EF4-FFF2-40B4-BE49-F238E27FC236}">
                <a16:creationId xmlns:a16="http://schemas.microsoft.com/office/drawing/2014/main" id="{554BA7D9-4B9B-7A4A-9D6B-8E3820134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3213100"/>
            <a:ext cx="2484438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marL="231775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Person-Centred</a:t>
            </a:r>
          </a:p>
          <a:p>
            <a:pPr>
              <a:lnSpc>
                <a:spcPct val="80000"/>
              </a:lnSpc>
            </a:pPr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Description</a:t>
            </a:r>
            <a:endParaRPr lang="en-US" altLang="en-US" sz="2500" b="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78" name="Text Box 6">
            <a:extLst>
              <a:ext uri="{FF2B5EF4-FFF2-40B4-BE49-F238E27FC236}">
                <a16:creationId xmlns:a16="http://schemas.microsoft.com/office/drawing/2014/main" id="{643F8EB4-3FF3-7F40-9509-A7373188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63" y="3238500"/>
            <a:ext cx="15827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Action</a:t>
            </a:r>
          </a:p>
          <a:p>
            <a:pPr algn="ctr"/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Planning</a:t>
            </a:r>
          </a:p>
        </p:txBody>
      </p:sp>
      <p:sp>
        <p:nvSpPr>
          <p:cNvPr id="182279" name="AutoShape 7" descr="PCT Tool Puzzle cropped">
            <a:extLst>
              <a:ext uri="{FF2B5EF4-FFF2-40B4-BE49-F238E27FC236}">
                <a16:creationId xmlns:a16="http://schemas.microsoft.com/office/drawing/2014/main" id="{7D3B4B46-F59E-D545-8AF7-8199404B2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339850"/>
            <a:ext cx="13716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0" name="AutoShape 8" descr="PCT Tool Puzzle cropped">
            <a:extLst>
              <a:ext uri="{FF2B5EF4-FFF2-40B4-BE49-F238E27FC236}">
                <a16:creationId xmlns:a16="http://schemas.microsoft.com/office/drawing/2014/main" id="{D1558D48-259E-5C45-BF9F-E0C7714594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70838" y="1454150"/>
            <a:ext cx="12954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1" name="Oval 9">
            <a:extLst>
              <a:ext uri="{FF2B5EF4-FFF2-40B4-BE49-F238E27FC236}">
                <a16:creationId xmlns:a16="http://schemas.microsoft.com/office/drawing/2014/main" id="{BEF59E55-157A-2B4A-B6F9-E59B8810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1316038"/>
            <a:ext cx="5407025" cy="1227137"/>
          </a:xfrm>
          <a:prstGeom prst="ellipse">
            <a:avLst/>
          </a:prstGeom>
          <a:solidFill>
            <a:schemeClr val="bg2"/>
          </a:solidFill>
          <a:ln w="50800">
            <a:solidFill>
              <a:srgbClr val="0070C0"/>
            </a:solidFill>
            <a:round/>
            <a:headEnd/>
            <a:tailEnd/>
          </a:ln>
        </p:spPr>
        <p:txBody>
          <a:bodyPr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40000"/>
              </a:lnSpc>
            </a:pPr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>
              <a:lnSpc>
                <a:spcPct val="140000"/>
              </a:lnSpc>
            </a:pPr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82" name="AutoShape 11" descr="PCT Tool Puzzle cropped">
            <a:extLst>
              <a:ext uri="{FF2B5EF4-FFF2-40B4-BE49-F238E27FC236}">
                <a16:creationId xmlns:a16="http://schemas.microsoft.com/office/drawing/2014/main" id="{61FDB59A-71EE-184A-8601-2E805DFA084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82676" y="4946650"/>
            <a:ext cx="12192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3" name="AutoShape 12" descr="PCT Tool Puzzle cropped">
            <a:extLst>
              <a:ext uri="{FF2B5EF4-FFF2-40B4-BE49-F238E27FC236}">
                <a16:creationId xmlns:a16="http://schemas.microsoft.com/office/drawing/2014/main" id="{E34AFABF-AC94-964A-A581-5FC06A16366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97788" y="5235575"/>
            <a:ext cx="16002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4" name="Line 13">
            <a:extLst>
              <a:ext uri="{FF2B5EF4-FFF2-40B4-BE49-F238E27FC236}">
                <a16:creationId xmlns:a16="http://schemas.microsoft.com/office/drawing/2014/main" id="{E18F4E29-EFB6-4245-A38D-39F726F4D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8038" y="41767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85" name="Line 14">
            <a:extLst>
              <a:ext uri="{FF2B5EF4-FFF2-40B4-BE49-F238E27FC236}">
                <a16:creationId xmlns:a16="http://schemas.microsoft.com/office/drawing/2014/main" id="{717BCE86-A52A-7F41-81B2-F41BBAAD1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4238" y="44053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86" name="Line 15">
            <a:extLst>
              <a:ext uri="{FF2B5EF4-FFF2-40B4-BE49-F238E27FC236}">
                <a16:creationId xmlns:a16="http://schemas.microsoft.com/office/drawing/2014/main" id="{07781667-524F-FD4B-8117-CD20BA3E3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8038" y="4635500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87" name="Oval 16">
            <a:extLst>
              <a:ext uri="{FF2B5EF4-FFF2-40B4-BE49-F238E27FC236}">
                <a16:creationId xmlns:a16="http://schemas.microsoft.com/office/drawing/2014/main" id="{4BF9CC9F-23A5-E546-84F3-D087C936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208713"/>
            <a:ext cx="4173537" cy="6477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344081" name="AutoShape 17">
            <a:extLst>
              <a:ext uri="{FF2B5EF4-FFF2-40B4-BE49-F238E27FC236}">
                <a16:creationId xmlns:a16="http://schemas.microsoft.com/office/drawing/2014/main" id="{671BE99D-382B-2B42-BA88-3CBDCC23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813300"/>
            <a:ext cx="1219200" cy="1665288"/>
          </a:xfrm>
          <a:prstGeom prst="star5">
            <a:avLst/>
          </a:prstGeom>
          <a:solidFill>
            <a:srgbClr val="B3C33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6" tIns="45708" rIns="91416" bIns="45708" anchor="ctr">
            <a:spAutoFit/>
          </a:bodyPr>
          <a:lstStyle/>
          <a:p>
            <a:pPr algn="ctr">
              <a:defRPr/>
            </a:pPr>
            <a:endParaRPr lang="en-GB" sz="3500" b="0">
              <a:solidFill>
                <a:srgbClr val="161616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182289" name="Oval 18">
            <a:extLst>
              <a:ext uri="{FF2B5EF4-FFF2-40B4-BE49-F238E27FC236}">
                <a16:creationId xmlns:a16="http://schemas.microsoft.com/office/drawing/2014/main" id="{72320C5A-F233-BB4C-B510-8B6065039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4722813"/>
            <a:ext cx="609600" cy="647700"/>
          </a:xfrm>
          <a:prstGeom prst="ellipse">
            <a:avLst/>
          </a:prstGeom>
          <a:solidFill>
            <a:srgbClr val="B3C33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0" name="Text Box 19">
            <a:extLst>
              <a:ext uri="{FF2B5EF4-FFF2-40B4-BE49-F238E27FC236}">
                <a16:creationId xmlns:a16="http://schemas.microsoft.com/office/drawing/2014/main" id="{9756A88D-3B56-374E-A1BB-9C7C256A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1427163"/>
            <a:ext cx="44783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What needs to stay the same?</a:t>
            </a:r>
          </a:p>
          <a:p>
            <a:pPr algn="ctr">
              <a:lnSpc>
                <a:spcPct val="110000"/>
              </a:lnSpc>
            </a:pPr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What needs to change?</a:t>
            </a:r>
          </a:p>
          <a:p>
            <a:pPr algn="ctr">
              <a:lnSpc>
                <a:spcPct val="110000"/>
              </a:lnSpc>
            </a:pPr>
            <a:r>
              <a:rPr lang="en-GB" altLang="en-US" sz="2200">
                <a:solidFill>
                  <a:srgbClr val="000000"/>
                </a:solidFill>
                <a:latin typeface="Helvetica" pitchFamily="2" charset="0"/>
              </a:rPr>
              <a:t>WW / WNW</a:t>
            </a:r>
            <a:endParaRPr lang="en-US" altLang="en-US" sz="2200" b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82291" name="AutoShape 20">
            <a:extLst>
              <a:ext uri="{FF2B5EF4-FFF2-40B4-BE49-F238E27FC236}">
                <a16:creationId xmlns:a16="http://schemas.microsoft.com/office/drawing/2014/main" id="{27A2A33A-8393-EF49-A083-25EA1F584A91}"/>
              </a:ext>
            </a:extLst>
          </p:cNvPr>
          <p:cNvSpPr>
            <a:spLocks noChangeArrowheads="1"/>
          </p:cNvSpPr>
          <p:nvPr/>
        </p:nvSpPr>
        <p:spPr bwMode="auto">
          <a:xfrm rot="2502462">
            <a:off x="5273675" y="5013325"/>
            <a:ext cx="304800" cy="915988"/>
          </a:xfrm>
          <a:prstGeom prst="triangle">
            <a:avLst>
              <a:gd name="adj" fmla="val 100000"/>
            </a:avLst>
          </a:prstGeom>
          <a:solidFill>
            <a:srgbClr val="B3C33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2" name="AutoShape 21">
            <a:extLst>
              <a:ext uri="{FF2B5EF4-FFF2-40B4-BE49-F238E27FC236}">
                <a16:creationId xmlns:a16="http://schemas.microsoft.com/office/drawing/2014/main" id="{1C4DE363-928D-6345-AEDA-CF30B877AF26}"/>
              </a:ext>
            </a:extLst>
          </p:cNvPr>
          <p:cNvSpPr>
            <a:spLocks noChangeArrowheads="1"/>
          </p:cNvSpPr>
          <p:nvPr/>
        </p:nvSpPr>
        <p:spPr bwMode="auto">
          <a:xfrm rot="-2903071">
            <a:off x="4364832" y="5039519"/>
            <a:ext cx="304800" cy="915987"/>
          </a:xfrm>
          <a:prstGeom prst="triangle">
            <a:avLst>
              <a:gd name="adj" fmla="val 50000"/>
            </a:avLst>
          </a:prstGeom>
          <a:solidFill>
            <a:srgbClr val="B3C33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3" name="Rectangle 22">
            <a:extLst>
              <a:ext uri="{FF2B5EF4-FFF2-40B4-BE49-F238E27FC236}">
                <a16:creationId xmlns:a16="http://schemas.microsoft.com/office/drawing/2014/main" id="{E62BF5CC-A574-2340-ABEF-9DFEB1E08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3" y="5461000"/>
            <a:ext cx="3352800" cy="771525"/>
          </a:xfrm>
          <a:prstGeom prst="rect">
            <a:avLst/>
          </a:prstGeom>
          <a:solidFill>
            <a:schemeClr val="bg2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Implementation</a:t>
            </a:r>
          </a:p>
          <a:p>
            <a:pPr algn="ctr"/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&amp; Learning</a:t>
            </a:r>
          </a:p>
        </p:txBody>
      </p:sp>
      <p:sp>
        <p:nvSpPr>
          <p:cNvPr id="182294" name="AutoShape 24">
            <a:extLst>
              <a:ext uri="{FF2B5EF4-FFF2-40B4-BE49-F238E27FC236}">
                <a16:creationId xmlns:a16="http://schemas.microsoft.com/office/drawing/2014/main" id="{9D0FBF9E-1B8C-2E4A-AA60-0D5B5E62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3295650"/>
            <a:ext cx="3052763" cy="1377950"/>
          </a:xfrm>
          <a:prstGeom prst="leftArrow">
            <a:avLst>
              <a:gd name="adj1" fmla="val 50000"/>
              <a:gd name="adj2" fmla="val 63335"/>
            </a:avLst>
          </a:prstGeom>
          <a:solidFill>
            <a:schemeClr val="bg2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5" name="Text Box 26">
            <a:extLst>
              <a:ext uri="{FF2B5EF4-FFF2-40B4-BE49-F238E27FC236}">
                <a16:creationId xmlns:a16="http://schemas.microsoft.com/office/drawing/2014/main" id="{49DD3658-B990-AD41-9CDE-1AF449EAE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5" y="3803650"/>
            <a:ext cx="1682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161616"/>
                </a:solidFill>
                <a:latin typeface="Helvetica" pitchFamily="2" charset="0"/>
              </a:rPr>
              <a:t>PCT Tools</a:t>
            </a:r>
            <a:endParaRPr lang="en-US" altLang="en-US" b="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6" name="Line 27">
            <a:extLst>
              <a:ext uri="{FF2B5EF4-FFF2-40B4-BE49-F238E27FC236}">
                <a16:creationId xmlns:a16="http://schemas.microsoft.com/office/drawing/2014/main" id="{C6B4A549-3F78-FC40-8CC5-4979E7942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238" y="43291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97" name="Line 28">
            <a:extLst>
              <a:ext uri="{FF2B5EF4-FFF2-40B4-BE49-F238E27FC236}">
                <a16:creationId xmlns:a16="http://schemas.microsoft.com/office/drawing/2014/main" id="{C934A5AE-6806-1A46-8A0F-C88EF2213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438" y="4559300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98" name="Line 29">
            <a:extLst>
              <a:ext uri="{FF2B5EF4-FFF2-40B4-BE49-F238E27FC236}">
                <a16:creationId xmlns:a16="http://schemas.microsoft.com/office/drawing/2014/main" id="{F57E31F6-45FB-3D41-8FDE-5040BE7DE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238" y="47863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2299" name="Picture 32">
            <a:extLst>
              <a:ext uri="{FF2B5EF4-FFF2-40B4-BE49-F238E27FC236}">
                <a16:creationId xmlns:a16="http://schemas.microsoft.com/office/drawing/2014/main" id="{69BD13AA-4FC6-DF41-BFA7-648FB891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221163"/>
            <a:ext cx="8461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300" name="Picture 33">
            <a:extLst>
              <a:ext uri="{FF2B5EF4-FFF2-40B4-BE49-F238E27FC236}">
                <a16:creationId xmlns:a16="http://schemas.microsoft.com/office/drawing/2014/main" id="{05A9442B-992B-2548-A0C4-9EFC761A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3729038"/>
            <a:ext cx="5318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32A8B93-4597-F04E-9AA1-EEC2C7D56588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7">
            <a:extLst>
              <a:ext uri="{FF2B5EF4-FFF2-40B4-BE49-F238E27FC236}">
                <a16:creationId xmlns:a16="http://schemas.microsoft.com/office/drawing/2014/main" id="{1C8D7709-F597-B948-BE61-6773DD29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1349375"/>
            <a:ext cx="203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u="sng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en-US" sz="1800" u="sng">
              <a:solidFill>
                <a:srgbClr val="C00000"/>
              </a:solidFill>
            </a:endParaRPr>
          </a:p>
          <a:p>
            <a:endParaRPr lang="en-US" altLang="en-US" sz="1800" u="sng">
              <a:solidFill>
                <a:srgbClr val="C00000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F508048-A3EC-D643-85C6-D638BDA1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349375"/>
            <a:ext cx="22320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3" rIns="91421" bIns="45713">
            <a:spAutoFit/>
          </a:bodyPr>
          <a:lstStyle/>
          <a:p>
            <a:pPr>
              <a:defRPr/>
            </a:pPr>
            <a:r>
              <a:rPr lang="en-US" sz="1800" u="sng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?</a:t>
            </a:r>
          </a:p>
          <a:p>
            <a:pPr marL="256918" indent="-256918">
              <a:defRPr/>
            </a:pPr>
            <a:endParaRPr lang="en-US" sz="1800" u="sng" dirty="0">
              <a:solidFill>
                <a:schemeClr val="bg1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84324" name="Text Box 11">
            <a:extLst>
              <a:ext uri="{FF2B5EF4-FFF2-40B4-BE49-F238E27FC236}">
                <a16:creationId xmlns:a16="http://schemas.microsoft.com/office/drawing/2014/main" id="{9A327171-EDFC-A048-87B0-710D3B36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349375"/>
            <a:ext cx="2078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u="sng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035F5-5A5F-CE43-BCE3-F2433C93C7A3}"/>
              </a:ext>
            </a:extLst>
          </p:cNvPr>
          <p:cNvSpPr txBox="1">
            <a:spLocks/>
          </p:cNvSpPr>
          <p:nvPr/>
        </p:nvSpPr>
        <p:spPr bwMode="auto">
          <a:xfrm>
            <a:off x="-38100" y="-242888"/>
            <a:ext cx="10236200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0" tIns="50679" rIns="101360" bIns="50679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solidFill>
                <a:srgbClr val="B3C33C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B3C33C"/>
                </a:solidFill>
                <a:latin typeface="Helvetica"/>
                <a:ea typeface="+mj-ea"/>
                <a:cs typeface="Helvetica"/>
              </a:rPr>
              <a:t>4 + 1</a:t>
            </a:r>
            <a:endParaRPr lang="en-US" sz="4000" b="0" dirty="0">
              <a:solidFill>
                <a:srgbClr val="B3C33C"/>
              </a:solidFill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C586EB-B398-1C4F-A07F-739144E70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74536"/>
              </p:ext>
            </p:extLst>
          </p:nvPr>
        </p:nvGraphicFramePr>
        <p:xfrm>
          <a:off x="655638" y="1127919"/>
          <a:ext cx="8991600" cy="5943669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2040002787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560423894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74512187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754082843"/>
                    </a:ext>
                  </a:extLst>
                </a:gridCol>
              </a:tblGrid>
              <a:tr h="156412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tried?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learned?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pleased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concerned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63733"/>
                  </a:ext>
                </a:extLst>
              </a:tr>
              <a:tr h="3484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 you do?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When did you do it?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Who else was there?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 you  learn from your efforts?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 you like about what you tried?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went well?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worked for you?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challenges did you encounter?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didn’</a:t>
                      </a:r>
                      <a:r>
                        <a:rPr kumimoji="0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 you like about what you tried?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didn’</a:t>
                      </a:r>
                      <a:r>
                        <a:rPr kumimoji="0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 work for you?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75696"/>
                  </a:ext>
                </a:extLst>
              </a:tr>
              <a:tr h="895141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+1 – Given your learning what will you do next?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7775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A045CDB-1118-BD4F-B496-23EFE198D551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5">
            <a:extLst>
              <a:ext uri="{FF2B5EF4-FFF2-40B4-BE49-F238E27FC236}">
                <a16:creationId xmlns:a16="http://schemas.microsoft.com/office/drawing/2014/main" id="{342ACF69-953E-1B46-966F-938F967C4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7" y="2187519"/>
            <a:ext cx="7924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800" dirty="0">
                <a:latin typeface="+mj-lt"/>
              </a:rPr>
              <a:t>Help people get better lives…</a:t>
            </a:r>
          </a:p>
          <a:p>
            <a:endParaRPr lang="en-US" altLang="en-US" sz="4800" dirty="0">
              <a:latin typeface="+mj-lt"/>
            </a:endParaRPr>
          </a:p>
          <a:p>
            <a:pPr algn="r"/>
            <a:r>
              <a:rPr lang="en-US" altLang="en-US" sz="4800" dirty="0">
                <a:latin typeface="+mj-lt"/>
              </a:rPr>
              <a:t>…not just better paper</a:t>
            </a:r>
          </a:p>
        </p:txBody>
      </p:sp>
      <p:sp>
        <p:nvSpPr>
          <p:cNvPr id="22530" name="Rectangle 8">
            <a:extLst>
              <a:ext uri="{FF2B5EF4-FFF2-40B4-BE49-F238E27FC236}">
                <a16:creationId xmlns:a16="http://schemas.microsoft.com/office/drawing/2014/main" id="{4193AA88-0ABC-4640-A312-4ED7E655AF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4020" y="1280319"/>
            <a:ext cx="685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8800" b="0" dirty="0">
                <a:solidFill>
                  <a:srgbClr val="B3C33C"/>
                </a:solidFill>
                <a:latin typeface="Helvetica" pitchFamily="2" charset="0"/>
              </a:rPr>
              <a:t>”</a:t>
            </a:r>
          </a:p>
        </p:txBody>
      </p:sp>
      <p:sp>
        <p:nvSpPr>
          <p:cNvPr id="22531" name="Rectangle 9">
            <a:extLst>
              <a:ext uri="{FF2B5EF4-FFF2-40B4-BE49-F238E27FC236}">
                <a16:creationId xmlns:a16="http://schemas.microsoft.com/office/drawing/2014/main" id="{11C40A75-D3D9-E04D-B943-61B14AF1F21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771946" y="2835986"/>
            <a:ext cx="838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8800" b="0" dirty="0">
                <a:solidFill>
                  <a:srgbClr val="9DD500"/>
                </a:solidFill>
                <a:latin typeface="Helvetica" pitchFamily="2" charset="0"/>
              </a:rPr>
              <a:t> </a:t>
            </a:r>
            <a:r>
              <a:rPr lang="en-GB" altLang="en-US" sz="8800" b="0" dirty="0">
                <a:solidFill>
                  <a:srgbClr val="B3C33C"/>
                </a:solidFill>
                <a:latin typeface="Helvetica" pitchFamily="2" charset="0"/>
              </a:rPr>
              <a:t>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32EEC5-C019-9A4C-AF38-194DCCD3BE5A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7">
            <a:extLst>
              <a:ext uri="{FF2B5EF4-FFF2-40B4-BE49-F238E27FC236}">
                <a16:creationId xmlns:a16="http://schemas.microsoft.com/office/drawing/2014/main" id="{15E88690-5936-0F4E-9E81-C24F35A1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1349375"/>
            <a:ext cx="20399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u="sng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en-US" sz="1800" u="sng">
              <a:solidFill>
                <a:srgbClr val="C00000"/>
              </a:solidFill>
            </a:endParaRPr>
          </a:p>
          <a:p>
            <a:endParaRPr lang="en-US" altLang="en-US" sz="1800" u="sng">
              <a:solidFill>
                <a:srgbClr val="C00000"/>
              </a:solidFill>
            </a:endParaRPr>
          </a:p>
        </p:txBody>
      </p:sp>
      <p:sp>
        <p:nvSpPr>
          <p:cNvPr id="186371" name="Text Box 14">
            <a:extLst>
              <a:ext uri="{FF2B5EF4-FFF2-40B4-BE49-F238E27FC236}">
                <a16:creationId xmlns:a16="http://schemas.microsoft.com/office/drawing/2014/main" id="{893EFA98-4CC2-504D-9EA6-58AD8B609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" y="6157913"/>
            <a:ext cx="9647237" cy="80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9" rIns="91413" bIns="45709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 b="0" dirty="0">
                <a:solidFill>
                  <a:srgbClr val="080808"/>
                </a:solidFill>
                <a:latin typeface="Helvetica" pitchFamily="2" charset="0"/>
              </a:rPr>
              <a:t>+1:  Keep doing protein shakes; find someone local to cook occasionally; keep asking “</a:t>
            </a:r>
            <a:r>
              <a:rPr lang="en-US" altLang="ja-JP" sz="2300" b="0" dirty="0">
                <a:solidFill>
                  <a:srgbClr val="080808"/>
                </a:solidFill>
                <a:latin typeface="Helvetica" pitchFamily="2" charset="0"/>
              </a:rPr>
              <a:t>what did you eat today, not just </a:t>
            </a:r>
            <a:r>
              <a:rPr lang="en-US" altLang="en-US" sz="2300" b="0" dirty="0">
                <a:solidFill>
                  <a:srgbClr val="080808"/>
                </a:solidFill>
                <a:latin typeface="Helvetica" pitchFamily="2" charset="0"/>
              </a:rPr>
              <a:t>“</a:t>
            </a:r>
            <a:r>
              <a:rPr lang="en-US" altLang="ja-JP" sz="2300" b="0" dirty="0">
                <a:solidFill>
                  <a:srgbClr val="080808"/>
                </a:solidFill>
                <a:latin typeface="Helvetica" pitchFamily="2" charset="0"/>
              </a:rPr>
              <a:t>did you eat today?</a:t>
            </a:r>
            <a:r>
              <a:rPr lang="en-US" altLang="en-US" sz="2300" b="0" dirty="0">
                <a:solidFill>
                  <a:srgbClr val="080808"/>
                </a:solidFill>
                <a:latin typeface="Helvetica" pitchFamily="2" charset="0"/>
              </a:rPr>
              <a:t>”</a:t>
            </a:r>
          </a:p>
        </p:txBody>
      </p:sp>
      <p:sp>
        <p:nvSpPr>
          <p:cNvPr id="186372" name="Title 1">
            <a:extLst>
              <a:ext uri="{FF2B5EF4-FFF2-40B4-BE49-F238E27FC236}">
                <a16:creationId xmlns:a16="http://schemas.microsoft.com/office/drawing/2014/main" id="{5E5CEE04-CDC1-C940-91EF-05F5393563B7}"/>
              </a:ext>
            </a:extLst>
          </p:cNvPr>
          <p:cNvSpPr txBox="1">
            <a:spLocks/>
          </p:cNvSpPr>
          <p:nvPr/>
        </p:nvSpPr>
        <p:spPr bwMode="auto">
          <a:xfrm>
            <a:off x="339725" y="209550"/>
            <a:ext cx="9304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51" tIns="50675" rIns="101351" bIns="50675" anchor="ctr"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0" dirty="0">
                <a:solidFill>
                  <a:srgbClr val="B3C33C"/>
                </a:solidFill>
                <a:latin typeface="Helvetica" pitchFamily="2" charset="0"/>
              </a:rPr>
              <a:t>What we have done to address Liz’</a:t>
            </a:r>
            <a:r>
              <a:rPr lang="en-US" altLang="ja-JP" sz="3600" b="0" dirty="0">
                <a:solidFill>
                  <a:srgbClr val="B3C33C"/>
                </a:solidFill>
                <a:latin typeface="Helvetica" pitchFamily="2" charset="0"/>
              </a:rPr>
              <a:t>s malnourishment</a:t>
            </a:r>
            <a:endParaRPr lang="en-US" altLang="en-US" sz="3600" b="0" dirty="0">
              <a:solidFill>
                <a:srgbClr val="B3C33C"/>
              </a:solidFill>
              <a:latin typeface="Helvetica" pitchFamily="2" charset="0"/>
            </a:endParaRPr>
          </a:p>
        </p:txBody>
      </p:sp>
      <p:sp>
        <p:nvSpPr>
          <p:cNvPr id="186373" name="TextBox 13">
            <a:extLst>
              <a:ext uri="{FF2B5EF4-FFF2-40B4-BE49-F238E27FC236}">
                <a16:creationId xmlns:a16="http://schemas.microsoft.com/office/drawing/2014/main" id="{3ED823D0-B076-3746-806D-727F0761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7250" y="406400"/>
            <a:ext cx="2047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51" tIns="50675" rIns="101351" bIns="5067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5C8B73-E940-7C46-AF2C-019B6C8F5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62157"/>
              </p:ext>
            </p:extLst>
          </p:nvPr>
        </p:nvGraphicFramePr>
        <p:xfrm>
          <a:off x="274638" y="1543050"/>
          <a:ext cx="9647237" cy="43862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29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3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have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TRIED?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have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LEARNED?</a:t>
                      </a:r>
                      <a:endParaRPr lang="en-US" sz="2200" b="1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are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PLEASED ABOUT?</a:t>
                      </a:r>
                      <a:endParaRPr lang="en-US" sz="2200" b="1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are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CONCERNED ABOUT?</a:t>
                      </a:r>
                      <a:endParaRPr lang="en-US" sz="2200" b="1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Healthy frozen meals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Daughter cooking a week’s worth of food for her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High protein shakes 2x a day 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She doesn’t like processed food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Will almost always eat daughter’s home cooked food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Protein shakes work really well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baseline="0" dirty="0">
                          <a:latin typeface="Calibri"/>
                          <a:cs typeface="Calibri"/>
                          <a:sym typeface="Wingdings"/>
                        </a:rPr>
                        <a:t> If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she is having a really bad day, might only drink one shake at best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She is steadily gaining weight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Found at least two options that work for her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She is committed to eating when she can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Stress on daughter to cook and drive 5 hours round trip every weekend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Only eating once a day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Will lose appetite again if depression comes back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B5FBB4F-E6AF-9046-A77A-1448967D7EF6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2">
            <a:extLst>
              <a:ext uri="{FF2B5EF4-FFF2-40B4-BE49-F238E27FC236}">
                <a16:creationId xmlns:a16="http://schemas.microsoft.com/office/drawing/2014/main" id="{AC9F269B-99FE-384C-9FAB-04E3B9D6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19063"/>
            <a:ext cx="5078412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7">
            <a:extLst>
              <a:ext uri="{FF2B5EF4-FFF2-40B4-BE49-F238E27FC236}">
                <a16:creationId xmlns:a16="http://schemas.microsoft.com/office/drawing/2014/main" id="{989E6ECE-9F03-314B-90D6-646870499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1349375"/>
            <a:ext cx="203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u="sng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en-US" sz="1800" u="sng">
              <a:solidFill>
                <a:srgbClr val="C00000"/>
              </a:solidFill>
            </a:endParaRPr>
          </a:p>
          <a:p>
            <a:endParaRPr lang="en-US" altLang="en-US" sz="1800" u="sng">
              <a:solidFill>
                <a:srgbClr val="C00000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69BC3B2-BEE5-1D47-B834-9505D157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349375"/>
            <a:ext cx="22320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3" rIns="91421" bIns="45713">
            <a:spAutoFit/>
          </a:bodyPr>
          <a:lstStyle/>
          <a:p>
            <a:pPr>
              <a:defRPr/>
            </a:pPr>
            <a:r>
              <a:rPr lang="en-US" sz="1800" u="sng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?</a:t>
            </a:r>
          </a:p>
          <a:p>
            <a:pPr marL="256918" indent="-256918">
              <a:defRPr/>
            </a:pPr>
            <a:endParaRPr lang="en-US" sz="1800" u="sng" dirty="0">
              <a:solidFill>
                <a:schemeClr val="bg1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90468" name="Text Box 11">
            <a:extLst>
              <a:ext uri="{FF2B5EF4-FFF2-40B4-BE49-F238E27FC236}">
                <a16:creationId xmlns:a16="http://schemas.microsoft.com/office/drawing/2014/main" id="{858BD744-1815-E745-A270-384A1DBF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349375"/>
            <a:ext cx="2078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u="sng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0469" name="Title 1">
            <a:extLst>
              <a:ext uri="{FF2B5EF4-FFF2-40B4-BE49-F238E27FC236}">
                <a16:creationId xmlns:a16="http://schemas.microsoft.com/office/drawing/2014/main" id="{07EA9BBC-D88B-8341-BFC5-DFA20800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-242888"/>
            <a:ext cx="10236200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60" tIns="50679" rIns="101360" bIns="50679" anchor="ctr"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4400" dirty="0">
              <a:solidFill>
                <a:srgbClr val="B3C33C"/>
              </a:solidFill>
            </a:endParaRPr>
          </a:p>
          <a:p>
            <a:pPr algn="ctr"/>
            <a:r>
              <a:rPr lang="en-US" altLang="en-US" sz="4000" dirty="0">
                <a:solidFill>
                  <a:srgbClr val="B3C33C"/>
                </a:solidFill>
                <a:latin typeface="Helvetica" pitchFamily="2" charset="0"/>
              </a:rPr>
              <a:t>4 + 1</a:t>
            </a:r>
            <a:endParaRPr lang="en-US" altLang="en-US" sz="4000" b="0" dirty="0">
              <a:solidFill>
                <a:srgbClr val="B3C33C"/>
              </a:solidFill>
              <a:latin typeface="Helvetica" pitchFamily="2" charset="0"/>
            </a:endParaRPr>
          </a:p>
          <a:p>
            <a:pPr algn="ctr"/>
            <a:r>
              <a:rPr lang="en-US" altLang="en-US" sz="3600" b="0" dirty="0">
                <a:solidFill>
                  <a:srgbClr val="B3C33C"/>
                </a:solidFill>
                <a:latin typeface="Helvetica" pitchFamily="2" charset="0"/>
              </a:rPr>
              <a:t>During our time together these last 5 sessions …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5D6BB1-AE3A-8542-A5CA-B07FB1C00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42857"/>
              </p:ext>
            </p:extLst>
          </p:nvPr>
        </p:nvGraphicFramePr>
        <p:xfrm>
          <a:off x="731838" y="1509713"/>
          <a:ext cx="8991600" cy="5565775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1284135267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958975173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77517548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299976125"/>
                    </a:ext>
                  </a:extLst>
                </a:gridCol>
              </a:tblGrid>
              <a:tr h="15641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tried?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learned?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pleased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concerned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28052"/>
                  </a:ext>
                </a:extLst>
              </a:tr>
              <a:tr h="259048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267309"/>
                  </a:ext>
                </a:extLst>
              </a:tr>
              <a:tr h="141111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+1 – Given your learning what will you do next?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481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E37B156-8C07-2447-9260-83F4D6D896ED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873F0-690F-9D42-A574-995362C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29" y="86888"/>
            <a:ext cx="8601816" cy="8886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B3C33C"/>
                </a:solidFill>
                <a:latin typeface="Helvetica" pitchFamily="2" charset="0"/>
              </a:rPr>
              <a:t>Practical application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259FF6-83D8-BA4B-94CD-E77CAA80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25" y="899319"/>
            <a:ext cx="9710611" cy="6172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2D568D"/>
                </a:solidFill>
              </a:rPr>
              <a:t>Working/Not Working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use this to evaluate a current situation with someone you support, create action around what needs to stay the same and what needs to change</a:t>
            </a:r>
          </a:p>
          <a:p>
            <a:pPr algn="l"/>
            <a:r>
              <a:rPr lang="en-US" sz="2800" b="1" dirty="0">
                <a:solidFill>
                  <a:srgbClr val="F27035"/>
                </a:solidFill>
              </a:rPr>
              <a:t>Learning Log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Create a learning log to use for learning around a specific activity or for daily logs</a:t>
            </a:r>
          </a:p>
          <a:p>
            <a:pPr algn="l"/>
            <a:r>
              <a:rPr lang="en-US" sz="2800" b="1" dirty="0">
                <a:solidFill>
                  <a:srgbClr val="A24694"/>
                </a:solidFill>
              </a:rPr>
              <a:t>Matching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How can you use this tool to explore the supports someone wants and who the best match would be?</a:t>
            </a:r>
          </a:p>
          <a:p>
            <a:pPr algn="l">
              <a:lnSpc>
                <a:spcPct val="100000"/>
              </a:lnSpc>
            </a:pPr>
            <a:endParaRPr lang="en-US" sz="2800" b="1" dirty="0">
              <a:solidFill>
                <a:srgbClr val="40A7B9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40A7B9"/>
                </a:solidFill>
              </a:rPr>
              <a:t>Add ideas to your Action Plan in your workbook</a:t>
            </a: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40A7B9"/>
                </a:solidFill>
              </a:rPr>
              <a:t>Feedback on Slack</a:t>
            </a:r>
          </a:p>
        </p:txBody>
      </p:sp>
    </p:spTree>
    <p:extLst>
      <p:ext uri="{BB962C8B-B14F-4D97-AF65-F5344CB8AC3E}">
        <p14:creationId xmlns:p14="http://schemas.microsoft.com/office/powerpoint/2010/main" val="3475151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2D3A7-7717-E741-A701-14E09F71AB8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246438" y="3262313"/>
            <a:ext cx="6904037" cy="3484562"/>
          </a:xfrm>
        </p:spPr>
        <p:txBody>
          <a:bodyPr rtlCol="0">
            <a:normAutofit/>
          </a:bodyPr>
          <a:lstStyle/>
          <a:p>
            <a:pPr marL="0" indent="0" defTabSz="761329" eaLnBrk="1" fontAlgn="auto" hangingPunct="1">
              <a:spcBef>
                <a:spcPts val="833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3366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First follower video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5">
            <a:extLst>
              <a:ext uri="{FF2B5EF4-FFF2-40B4-BE49-F238E27FC236}">
                <a16:creationId xmlns:a16="http://schemas.microsoft.com/office/drawing/2014/main" id="{2F365FD7-8D56-BF42-A835-71972080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0"/>
            <a:ext cx="103632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809698-7194-B14F-B2C0-5D6C9943BED3}"/>
              </a:ext>
            </a:extLst>
          </p:cNvPr>
          <p:cNvSpPr/>
          <p:nvPr/>
        </p:nvSpPr>
        <p:spPr>
          <a:xfrm>
            <a:off x="-202783" y="7280319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4">
            <a:extLst>
              <a:ext uri="{FF2B5EF4-FFF2-40B4-BE49-F238E27FC236}">
                <a16:creationId xmlns:a16="http://schemas.microsoft.com/office/drawing/2014/main" id="{7E0336CD-AFD9-CF45-8DF3-CB1E9D0A9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89719"/>
            <a:ext cx="10150474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81" tIns="43591" rIns="87181" bIns="43591">
            <a:spAutoFit/>
          </a:bodyPr>
          <a:lstStyle>
            <a:lvl1pPr marL="158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0" dirty="0">
                <a:solidFill>
                  <a:srgbClr val="B3C33C"/>
                </a:solidFill>
                <a:latin typeface="Helvetica" pitchFamily="2" charset="0"/>
              </a:rPr>
              <a:t>What makes sense or does not make sense about you bringing home a puppy right now.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8044A8-CFA9-024C-9F32-B6EB77659DC9}"/>
              </a:ext>
            </a:extLst>
          </p:cNvPr>
          <p:cNvGraphicFramePr>
            <a:graphicFrameLocks noGrp="1"/>
          </p:cNvGraphicFramePr>
          <p:nvPr/>
        </p:nvGraphicFramePr>
        <p:xfrm>
          <a:off x="579437" y="1813719"/>
          <a:ext cx="9067800" cy="5181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6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37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/>
                          <a:cs typeface="Helvetica"/>
                        </a:rPr>
                        <a:t>What works/makes sense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/>
                          <a:cs typeface="Helvetica"/>
                        </a:rPr>
                        <a:t>What doesn’t work/doesn’t make sense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8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dirty="0">
                          <a:latin typeface="Helvetica"/>
                          <a:cs typeface="Helvetica"/>
                        </a:rPr>
                        <a:t>Perspective of new puppy</a:t>
                      </a:r>
                      <a:r>
                        <a:rPr lang="en-US" sz="2400" b="1" baseline="0" dirty="0">
                          <a:latin typeface="Helvetica"/>
                          <a:cs typeface="Helvetica"/>
                        </a:rPr>
                        <a:t> owner</a:t>
                      </a:r>
                      <a:endParaRPr lang="en-US" sz="2400" b="1" dirty="0">
                        <a:latin typeface="Helvetica"/>
                        <a:cs typeface="Helvetica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32DCF84-24E6-6E48-A52D-27774C38D697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>
            <a:extLst>
              <a:ext uri="{FF2B5EF4-FFF2-40B4-BE49-F238E27FC236}">
                <a16:creationId xmlns:a16="http://schemas.microsoft.com/office/drawing/2014/main" id="{8C160702-1CEA-264F-8435-24E766314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-395288"/>
            <a:ext cx="9677400" cy="20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lnSpc>
                <a:spcPct val="90000"/>
              </a:lnSpc>
              <a:spcBef>
                <a:spcPts val="838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69913" indent="-188913" defTabSz="10144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50913" indent="-188913" defTabSz="10144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1913" indent="-188913" defTabSz="10144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12913" indent="-188913" defTabSz="10144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70113" indent="-188913" defTabSz="101441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27313" indent="-188913" defTabSz="101441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84513" indent="-188913" defTabSz="101441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41713" indent="-188913" defTabSz="101441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en-US" sz="4000" b="0" u="sng" dirty="0">
                <a:latin typeface="Helvetica" pitchFamily="2" charset="0"/>
                <a:cs typeface="Helvetica" pitchFamily="2" charset="0"/>
              </a:rPr>
            </a:br>
            <a:r>
              <a:rPr lang="en-US" altLang="en-US" sz="3400" b="0" dirty="0">
                <a:latin typeface="Helvetica" pitchFamily="2" charset="0"/>
                <a:cs typeface="Helvetica" pitchFamily="2" charset="0"/>
              </a:rPr>
              <a:t>Used to </a:t>
            </a:r>
            <a:r>
              <a:rPr lang="en-US" altLang="en-US" sz="3400" b="0" dirty="0">
                <a:solidFill>
                  <a:srgbClr val="B3C33C"/>
                </a:solidFill>
                <a:latin typeface="Helvetica" pitchFamily="2" charset="0"/>
                <a:cs typeface="Helvetica" pitchFamily="2" charset="0"/>
              </a:rPr>
              <a:t>organize perspectives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400" b="0" dirty="0">
                <a:latin typeface="Helvetica" pitchFamily="2" charset="0"/>
                <a:cs typeface="Helvetica" pitchFamily="2" charset="0"/>
              </a:rPr>
              <a:t>about a </a:t>
            </a:r>
            <a:r>
              <a:rPr lang="en-US" altLang="en-US" sz="3400" b="0" dirty="0">
                <a:solidFill>
                  <a:srgbClr val="B3C33C"/>
                </a:solidFill>
                <a:latin typeface="Helvetica" pitchFamily="2" charset="0"/>
                <a:cs typeface="Helvetica" pitchFamily="2" charset="0"/>
              </a:rPr>
              <a:t>specific issue</a:t>
            </a:r>
            <a:r>
              <a:rPr lang="en-US" altLang="en-US" sz="3400" b="0" dirty="0">
                <a:solidFill>
                  <a:schemeClr val="tx2"/>
                </a:solidFill>
                <a:latin typeface="Helvetica" pitchFamily="2" charset="0"/>
                <a:cs typeface="Helvetica" pitchFamily="2" charset="0"/>
              </a:rPr>
              <a:t> </a:t>
            </a:r>
            <a:r>
              <a:rPr lang="en-US" altLang="en-US" sz="3400" u="sng" dirty="0">
                <a:latin typeface="Helvetica" pitchFamily="2" charset="0"/>
                <a:cs typeface="Helvetica" pitchFamily="2" charset="0"/>
              </a:rPr>
              <a:t>or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400" b="0" dirty="0">
                <a:solidFill>
                  <a:schemeClr val="tx2"/>
                </a:solidFill>
                <a:latin typeface="Helvetica" pitchFamily="2" charset="0"/>
                <a:cs typeface="Helvetica" pitchFamily="2" charset="0"/>
              </a:rPr>
              <a:t> </a:t>
            </a:r>
            <a:r>
              <a:rPr lang="en-US" altLang="en-US" sz="3400" b="0" dirty="0">
                <a:latin typeface="Helvetica" pitchFamily="2" charset="0"/>
                <a:cs typeface="Helvetica" pitchFamily="2" charset="0"/>
              </a:rPr>
              <a:t>to get a</a:t>
            </a:r>
            <a:r>
              <a:rPr lang="en-US" altLang="en-US" sz="3400" b="0" dirty="0">
                <a:solidFill>
                  <a:schemeClr val="tx2"/>
                </a:solidFill>
                <a:latin typeface="Helvetica" pitchFamily="2" charset="0"/>
                <a:cs typeface="Helvetica" pitchFamily="2" charset="0"/>
              </a:rPr>
              <a:t> </a:t>
            </a:r>
            <a:r>
              <a:rPr lang="en-US" altLang="en-US" sz="3400" b="0" dirty="0">
                <a:solidFill>
                  <a:srgbClr val="B3C33C"/>
                </a:solidFill>
                <a:latin typeface="Helvetica" pitchFamily="2" charset="0"/>
                <a:cs typeface="Helvetica" pitchFamily="2" charset="0"/>
              </a:rPr>
              <a:t>snapshot description of NOW</a:t>
            </a:r>
            <a:br>
              <a:rPr lang="en-US" altLang="en-US" sz="4000" b="0" dirty="0">
                <a:latin typeface="Helvetica" pitchFamily="2" charset="0"/>
                <a:cs typeface="Helvetica" pitchFamily="2" charset="0"/>
              </a:rPr>
            </a:br>
            <a:endParaRPr lang="en-US" altLang="en-US" sz="4000" b="0" dirty="0">
              <a:latin typeface="Helvetica" pitchFamily="2" charset="0"/>
              <a:cs typeface="Helvetica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F724DE-8356-C249-9DDA-EF446BC26599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2193925"/>
          <a:ext cx="8809038" cy="49545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0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5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/>
                          <a:cs typeface="Helvetica"/>
                        </a:rPr>
                        <a:t>What’s Working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/>
                          <a:cs typeface="Helvetica"/>
                        </a:rPr>
                        <a:t>What’s Not Working/What</a:t>
                      </a:r>
                      <a:r>
                        <a:rPr lang="en-US" sz="2400" baseline="0" dirty="0">
                          <a:latin typeface="Helvetica"/>
                          <a:cs typeface="Helvetica"/>
                        </a:rPr>
                        <a:t> Could Improve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6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/>
                          <a:cs typeface="Helvetica"/>
                        </a:rPr>
                        <a:t>What does the person say is working?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/>
                          <a:cs typeface="Helvetica"/>
                        </a:rPr>
                        <a:t>What does the person say is not working or could be better?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6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/>
                          <a:cs typeface="Helvetica"/>
                        </a:rPr>
                        <a:t>What does the family say is working?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/>
                          <a:cs typeface="Helvetica"/>
                        </a:rPr>
                        <a:t>What does the family say</a:t>
                      </a:r>
                      <a:r>
                        <a:rPr lang="en-US" sz="2400" baseline="0" dirty="0">
                          <a:latin typeface="Helvetica"/>
                          <a:cs typeface="Helvetica"/>
                        </a:rPr>
                        <a:t> is not working or could be better?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569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/>
                          <a:cs typeface="Helvetica"/>
                        </a:rPr>
                        <a:t>What does</a:t>
                      </a:r>
                      <a:r>
                        <a:rPr lang="en-US" sz="2400" baseline="0" dirty="0">
                          <a:latin typeface="Helvetica"/>
                          <a:cs typeface="Helvetica"/>
                        </a:rPr>
                        <a:t> the staff person/teacher/therapist  (etc) say is working?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/>
                          <a:cs typeface="Helvetica"/>
                        </a:rPr>
                        <a:t>What do they say is not working or could</a:t>
                      </a:r>
                      <a:r>
                        <a:rPr lang="en-US" sz="2400" baseline="0" dirty="0">
                          <a:latin typeface="Helvetica"/>
                          <a:cs typeface="Helvetica"/>
                        </a:rPr>
                        <a:t> be better?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004797D-0C5D-1540-AC20-DA9E87145B01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Box 4">
            <a:hlinkClick r:id="rId3" action="ppaction://hlinkfile"/>
            <a:extLst>
              <a:ext uri="{FF2B5EF4-FFF2-40B4-BE49-F238E27FC236}">
                <a16:creationId xmlns:a16="http://schemas.microsoft.com/office/drawing/2014/main" id="{0058992D-4888-A940-96B4-020EC593C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128713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altLang="en-US" sz="7200">
                <a:latin typeface="Helvetica" pitchFamily="2" charset="0"/>
              </a:rPr>
              <a:t>Video</a:t>
            </a:r>
          </a:p>
        </p:txBody>
      </p:sp>
      <p:sp>
        <p:nvSpPr>
          <p:cNvPr id="143362" name="TextBox 3">
            <a:extLst>
              <a:ext uri="{FF2B5EF4-FFF2-40B4-BE49-F238E27FC236}">
                <a16:creationId xmlns:a16="http://schemas.microsoft.com/office/drawing/2014/main" id="{7554C30C-B46C-1A40-9E9C-706BDB722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3003550"/>
            <a:ext cx="8610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altLang="en-US" sz="4400" b="0" dirty="0">
                <a:solidFill>
                  <a:srgbClr val="B3C33C"/>
                </a:solidFill>
                <a:latin typeface="Helvetica" pitchFamily="2" charset="0"/>
              </a:rPr>
              <a:t>What is and is not working </a:t>
            </a:r>
            <a:r>
              <a:rPr lang="en-CA" altLang="en-US" sz="4400" b="0" dirty="0">
                <a:latin typeface="Helvetica" pitchFamily="2" charset="0"/>
              </a:rPr>
              <a:t>from different perspectives:</a:t>
            </a:r>
          </a:p>
          <a:p>
            <a:pPr algn="ctr">
              <a:buFont typeface="Wingdings" pitchFamily="2" charset="2"/>
              <a:buChar char="§"/>
            </a:pPr>
            <a:r>
              <a:rPr lang="en-CA" altLang="en-US" sz="4000" b="0" dirty="0">
                <a:latin typeface="Helvetica" pitchFamily="2" charset="0"/>
              </a:rPr>
              <a:t> Brandon</a:t>
            </a:r>
          </a:p>
          <a:p>
            <a:pPr algn="ctr">
              <a:buFont typeface="Wingdings" pitchFamily="2" charset="2"/>
              <a:buChar char="§"/>
            </a:pPr>
            <a:r>
              <a:rPr lang="en-CA" altLang="en-US" sz="4000" b="0" dirty="0">
                <a:latin typeface="Helvetica" pitchFamily="2" charset="0"/>
              </a:rPr>
              <a:t> Mother</a:t>
            </a:r>
          </a:p>
          <a:p>
            <a:pPr algn="ctr">
              <a:buFont typeface="Wingdings" pitchFamily="2" charset="2"/>
              <a:buChar char="§"/>
            </a:pPr>
            <a:r>
              <a:rPr lang="en-CA" altLang="en-US" sz="4000" b="0" dirty="0">
                <a:latin typeface="Helvetica" pitchFamily="2" charset="0"/>
              </a:rPr>
              <a:t> Father</a:t>
            </a:r>
          </a:p>
          <a:p>
            <a:pPr algn="ctr">
              <a:buFont typeface="Wingdings" pitchFamily="2" charset="2"/>
              <a:buChar char="§"/>
            </a:pPr>
            <a:r>
              <a:rPr lang="en-CA" altLang="en-US" sz="4000" b="0" dirty="0">
                <a:latin typeface="Helvetica" pitchFamily="2" charset="0"/>
              </a:rPr>
              <a:t> Coach</a:t>
            </a:r>
          </a:p>
          <a:p>
            <a:pPr algn="ctr"/>
            <a:endParaRPr lang="en-CA" altLang="en-US" sz="4400" b="0" dirty="0">
              <a:latin typeface="Helvetica" pitchFamily="2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2B49A-9B8B-30F0-D3CD-3262FEEB424D}"/>
              </a:ext>
            </a:extLst>
          </p:cNvPr>
          <p:cNvSpPr txBox="1"/>
          <p:nvPr/>
        </p:nvSpPr>
        <p:spPr>
          <a:xfrm>
            <a:off x="2408237" y="295671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Garth Brooks Video</a:t>
            </a:r>
          </a:p>
        </p:txBody>
      </p:sp>
    </p:spTree>
    <p:extLst>
      <p:ext uri="{BB962C8B-B14F-4D97-AF65-F5344CB8AC3E}">
        <p14:creationId xmlns:p14="http://schemas.microsoft.com/office/powerpoint/2010/main" val="16026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C3E66B-2CFE-8D44-A7E4-114940442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53097"/>
              </p:ext>
            </p:extLst>
          </p:nvPr>
        </p:nvGraphicFramePr>
        <p:xfrm>
          <a:off x="0" y="1149351"/>
          <a:ext cx="10150476" cy="60745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8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What</a:t>
                      </a:r>
                      <a:r>
                        <a:rPr lang="en-US" sz="2400" baseline="0" dirty="0"/>
                        <a:t> is working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What is not working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Brandon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0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Mother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0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Father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240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0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Coach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240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5410" name="TextBox 3">
            <a:extLst>
              <a:ext uri="{FF2B5EF4-FFF2-40B4-BE49-F238E27FC236}">
                <a16:creationId xmlns:a16="http://schemas.microsoft.com/office/drawing/2014/main" id="{322B8D65-F157-264D-9613-B8E2D5E64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442913"/>
            <a:ext cx="61880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0" dirty="0">
                <a:solidFill>
                  <a:srgbClr val="B3C33C"/>
                </a:solidFill>
                <a:latin typeface="Helvetica" pitchFamily="2" charset="0"/>
              </a:rPr>
              <a:t>Garth Brooks video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18906</TotalTime>
  <Words>1626</Words>
  <Application>Microsoft Office PowerPoint</Application>
  <PresentationFormat>Custom</PresentationFormat>
  <Paragraphs>377</Paragraphs>
  <Slides>34</Slides>
  <Notes>29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MS PGothic</vt:lpstr>
      <vt:lpstr>Arial</vt:lpstr>
      <vt:lpstr>Calibri</vt:lpstr>
      <vt:lpstr>Calibri Light</vt:lpstr>
      <vt:lpstr>Claire Hand</vt:lpstr>
      <vt:lpstr>Comic Sans MS</vt:lpstr>
      <vt:lpstr>Helvetica</vt:lpstr>
      <vt:lpstr>Palatino Linotype</vt:lpstr>
      <vt:lpstr>Times New Roman</vt:lpstr>
      <vt:lpstr>Trebuchet MS</vt:lpstr>
      <vt:lpstr>Wingdings</vt:lpstr>
      <vt:lpstr>Office Theme</vt:lpstr>
      <vt:lpstr>Acrobat Document</vt:lpstr>
      <vt:lpstr>PowerPoint Presentation</vt:lpstr>
      <vt:lpstr>Practical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Given the medication that someone is taking…Ritalin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Wheel</vt:lpstr>
      <vt:lpstr>PowerPoint Presentation</vt:lpstr>
      <vt:lpstr>PowerPoint Presentation</vt:lpstr>
      <vt:lpstr>PowerPoint Presentation</vt:lpstr>
      <vt:lpstr>PowerPoint Presentation</vt:lpstr>
      <vt:lpstr>Practical application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Julie Tomlinson</cp:lastModifiedBy>
  <cp:revision>66</cp:revision>
  <cp:lastPrinted>2020-11-26T19:44:55Z</cp:lastPrinted>
  <dcterms:created xsi:type="dcterms:W3CDTF">2019-06-09T20:53:39Z</dcterms:created>
  <dcterms:modified xsi:type="dcterms:W3CDTF">2024-09-26T18:03:46Z</dcterms:modified>
</cp:coreProperties>
</file>